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0"/>
  </p:notesMasterIdLst>
  <p:sldIdLst>
    <p:sldId id="256" r:id="rId5"/>
    <p:sldId id="314" r:id="rId6"/>
    <p:sldId id="258" r:id="rId7"/>
    <p:sldId id="259" r:id="rId8"/>
    <p:sldId id="260" r:id="rId9"/>
    <p:sldId id="261" r:id="rId10"/>
    <p:sldId id="262" r:id="rId11"/>
    <p:sldId id="315" r:id="rId12"/>
    <p:sldId id="264" r:id="rId13"/>
    <p:sldId id="265" r:id="rId14"/>
    <p:sldId id="266" r:id="rId15"/>
    <p:sldId id="316" r:id="rId16"/>
    <p:sldId id="268" r:id="rId17"/>
    <p:sldId id="269" r:id="rId18"/>
    <p:sldId id="270" r:id="rId19"/>
    <p:sldId id="271" r:id="rId20"/>
    <p:sldId id="272" r:id="rId21"/>
    <p:sldId id="317" r:id="rId22"/>
    <p:sldId id="274" r:id="rId23"/>
    <p:sldId id="275" r:id="rId24"/>
    <p:sldId id="276" r:id="rId25"/>
    <p:sldId id="277" r:id="rId26"/>
    <p:sldId id="278" r:id="rId27"/>
    <p:sldId id="279" r:id="rId28"/>
    <p:sldId id="280" r:id="rId29"/>
    <p:sldId id="281" r:id="rId30"/>
    <p:sldId id="282" r:id="rId31"/>
    <p:sldId id="283" r:id="rId32"/>
    <p:sldId id="318" r:id="rId33"/>
    <p:sldId id="285" r:id="rId34"/>
    <p:sldId id="287" r:id="rId35"/>
    <p:sldId id="288" r:id="rId36"/>
    <p:sldId id="286" r:id="rId37"/>
    <p:sldId id="319" r:id="rId38"/>
    <p:sldId id="313"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10" r:id="rId56"/>
    <p:sldId id="307" r:id="rId57"/>
    <p:sldId id="308" r:id="rId58"/>
    <p:sldId id="312"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 userDrawn="1">
          <p15:clr>
            <a:srgbClr val="A4A3A4"/>
          </p15:clr>
        </p15:guide>
        <p15:guide id="2" pos="65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AFF8"/>
    <a:srgbClr val="006598"/>
    <a:srgbClr val="EFF8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8871B8-3854-2594-B233-A40583E099A2}" v="25" dt="2024-04-17T20:52:57.8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76" autoAdjust="0"/>
    <p:restoredTop sz="86441" autoAdjust="0"/>
  </p:normalViewPr>
  <p:slideViewPr>
    <p:cSldViewPr snapToGrid="0" showGuides="1">
      <p:cViewPr varScale="1">
        <p:scale>
          <a:sx n="79" d="100"/>
          <a:sy n="79" d="100"/>
        </p:scale>
        <p:origin x="163" y="701"/>
      </p:cViewPr>
      <p:guideLst>
        <p:guide orient="horz" pos="312"/>
        <p:guide pos="6528"/>
      </p:guideLst>
    </p:cSldViewPr>
  </p:slideViewPr>
  <p:outlineViewPr>
    <p:cViewPr>
      <p:scale>
        <a:sx n="33" d="100"/>
        <a:sy n="33" d="100"/>
      </p:scale>
      <p:origin x="0" y="-9821"/>
    </p:cViewPr>
  </p:outlineViewPr>
  <p:notesTextViewPr>
    <p:cViewPr>
      <p:scale>
        <a:sx n="1" d="1"/>
        <a:sy n="1" d="1"/>
      </p:scale>
      <p:origin x="0" y="0"/>
    </p:cViewPr>
  </p:notesTextViewPr>
  <p:sorterViewPr>
    <p:cViewPr>
      <p:scale>
        <a:sx n="100" d="100"/>
        <a:sy n="100" d="100"/>
      </p:scale>
      <p:origin x="0" y="-92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0B229-3203-47C5-8583-F78F164C0C88}" type="datetimeFigureOut">
              <a:rPr lang="en-US" smtClean="0"/>
              <a:t>4/19/2024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ABB232-78A5-41DD-9F52-23DB2D67FACD}" type="slidenum">
              <a:rPr lang="en-US" smtClean="0"/>
              <a:t>‹#›</a:t>
            </a:fld>
            <a:endParaRPr lang="en-US"/>
          </a:p>
        </p:txBody>
      </p:sp>
    </p:spTree>
    <p:extLst>
      <p:ext uri="{BB962C8B-B14F-4D97-AF65-F5344CB8AC3E}">
        <p14:creationId xmlns:p14="http://schemas.microsoft.com/office/powerpoint/2010/main" val="57097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BB232-78A5-41DD-9F52-23DB2D67FACD}" type="slidenum">
              <a:rPr lang="en-US" smtClean="0"/>
              <a:t>35</a:t>
            </a:fld>
            <a:endParaRPr lang="en-US"/>
          </a:p>
        </p:txBody>
      </p:sp>
    </p:spTree>
    <p:extLst>
      <p:ext uri="{BB962C8B-B14F-4D97-AF65-F5344CB8AC3E}">
        <p14:creationId xmlns:p14="http://schemas.microsoft.com/office/powerpoint/2010/main" val="2474584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64E06-A649-130F-9DF5-79492D9BB1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ED81B5-70FF-70B0-A565-93725F6A9D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763FAC-FB05-F420-1F7D-B22D8298FB83}"/>
              </a:ext>
            </a:extLst>
          </p:cNvPr>
          <p:cNvSpPr>
            <a:spLocks noGrp="1"/>
          </p:cNvSpPr>
          <p:nvPr>
            <p:ph type="dt" sz="half" idx="10"/>
          </p:nvPr>
        </p:nvSpPr>
        <p:spPr/>
        <p:txBody>
          <a:bodyPr/>
          <a:lstStyle/>
          <a:p>
            <a:fld id="{AF1FB651-2804-DC47-A2B6-1A10810C3BD8}" type="datetimeFigureOut">
              <a:rPr lang="en-US" smtClean="0"/>
              <a:t>4/19/2024</a:t>
            </a:fld>
            <a:endParaRPr lang="en-US"/>
          </a:p>
        </p:txBody>
      </p:sp>
      <p:sp>
        <p:nvSpPr>
          <p:cNvPr id="5" name="Footer Placeholder 4">
            <a:extLst>
              <a:ext uri="{FF2B5EF4-FFF2-40B4-BE49-F238E27FC236}">
                <a16:creationId xmlns:a16="http://schemas.microsoft.com/office/drawing/2014/main" id="{5C2B2DB6-A471-4ABF-69CC-926BC1E11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4648A9-DE5F-1FCF-D76C-26FF779A370E}"/>
              </a:ext>
            </a:extLst>
          </p:cNvPr>
          <p:cNvSpPr>
            <a:spLocks noGrp="1"/>
          </p:cNvSpPr>
          <p:nvPr>
            <p:ph type="sldNum" sz="quarter" idx="12"/>
          </p:nvPr>
        </p:nvSpPr>
        <p:spPr/>
        <p:txBody>
          <a:bodyPr/>
          <a:lstStyle/>
          <a:p>
            <a:fld id="{FB82C45A-C2DC-DB45-ADFB-06AA4A122014}" type="slidenum">
              <a:rPr lang="en-US" smtClean="0"/>
              <a:t>‹#›</a:t>
            </a:fld>
            <a:endParaRPr lang="en-US"/>
          </a:p>
        </p:txBody>
      </p:sp>
    </p:spTree>
    <p:extLst>
      <p:ext uri="{BB962C8B-B14F-4D97-AF65-F5344CB8AC3E}">
        <p14:creationId xmlns:p14="http://schemas.microsoft.com/office/powerpoint/2010/main" val="39566638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BE3F-4871-4770-66B7-7E82A51C3C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094E61-D967-872C-2448-C9D14A1E0A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77BB11-0C80-9AE9-67F9-C1A3A29A12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504977-BEF7-126F-5D17-4E70ADD1C013}"/>
              </a:ext>
            </a:extLst>
          </p:cNvPr>
          <p:cNvSpPr>
            <a:spLocks noGrp="1"/>
          </p:cNvSpPr>
          <p:nvPr>
            <p:ph type="dt" sz="half" idx="10"/>
          </p:nvPr>
        </p:nvSpPr>
        <p:spPr/>
        <p:txBody>
          <a:bodyPr/>
          <a:lstStyle/>
          <a:p>
            <a:fld id="{AF1FB651-2804-DC47-A2B6-1A10810C3BD8}" type="datetimeFigureOut">
              <a:rPr lang="en-US" smtClean="0"/>
              <a:t>4/19/2024</a:t>
            </a:fld>
            <a:endParaRPr lang="en-US"/>
          </a:p>
        </p:txBody>
      </p:sp>
      <p:sp>
        <p:nvSpPr>
          <p:cNvPr id="6" name="Footer Placeholder 5">
            <a:extLst>
              <a:ext uri="{FF2B5EF4-FFF2-40B4-BE49-F238E27FC236}">
                <a16:creationId xmlns:a16="http://schemas.microsoft.com/office/drawing/2014/main" id="{3925FE6E-E578-31FA-4E00-9A59EC146F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7986D6-F91E-B0F9-97CD-4B9D69A146C2}"/>
              </a:ext>
            </a:extLst>
          </p:cNvPr>
          <p:cNvSpPr>
            <a:spLocks noGrp="1"/>
          </p:cNvSpPr>
          <p:nvPr>
            <p:ph type="sldNum" sz="quarter" idx="12"/>
          </p:nvPr>
        </p:nvSpPr>
        <p:spPr/>
        <p:txBody>
          <a:bodyPr/>
          <a:lstStyle/>
          <a:p>
            <a:fld id="{FB82C45A-C2DC-DB45-ADFB-06AA4A122014}" type="slidenum">
              <a:rPr lang="en-US" smtClean="0"/>
              <a:t>‹#›</a:t>
            </a:fld>
            <a:endParaRPr lang="en-US"/>
          </a:p>
        </p:txBody>
      </p:sp>
    </p:spTree>
    <p:extLst>
      <p:ext uri="{BB962C8B-B14F-4D97-AF65-F5344CB8AC3E}">
        <p14:creationId xmlns:p14="http://schemas.microsoft.com/office/powerpoint/2010/main" val="3801386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23CFC-C220-92D4-0974-655788A78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1F6F07-AE32-4476-6A7E-D4FF051A33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C9BE15-9695-C900-0A87-68BD0B18EF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0D933F-11FB-0907-CB6E-A727839CAC46}"/>
              </a:ext>
            </a:extLst>
          </p:cNvPr>
          <p:cNvSpPr>
            <a:spLocks noGrp="1"/>
          </p:cNvSpPr>
          <p:nvPr>
            <p:ph type="dt" sz="half" idx="10"/>
          </p:nvPr>
        </p:nvSpPr>
        <p:spPr/>
        <p:txBody>
          <a:bodyPr/>
          <a:lstStyle/>
          <a:p>
            <a:fld id="{AF1FB651-2804-DC47-A2B6-1A10810C3BD8}" type="datetimeFigureOut">
              <a:rPr lang="en-US" smtClean="0"/>
              <a:t>4/19/2024</a:t>
            </a:fld>
            <a:endParaRPr lang="en-US"/>
          </a:p>
        </p:txBody>
      </p:sp>
      <p:sp>
        <p:nvSpPr>
          <p:cNvPr id="6" name="Footer Placeholder 5">
            <a:extLst>
              <a:ext uri="{FF2B5EF4-FFF2-40B4-BE49-F238E27FC236}">
                <a16:creationId xmlns:a16="http://schemas.microsoft.com/office/drawing/2014/main" id="{EE8E8B27-D7A8-676B-C239-00188921F5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786024-DA8A-1E3F-FB2C-0A201A9DA7D3}"/>
              </a:ext>
            </a:extLst>
          </p:cNvPr>
          <p:cNvSpPr>
            <a:spLocks noGrp="1"/>
          </p:cNvSpPr>
          <p:nvPr>
            <p:ph type="sldNum" sz="quarter" idx="12"/>
          </p:nvPr>
        </p:nvSpPr>
        <p:spPr/>
        <p:txBody>
          <a:bodyPr/>
          <a:lstStyle/>
          <a:p>
            <a:fld id="{FB82C45A-C2DC-DB45-ADFB-06AA4A122014}" type="slidenum">
              <a:rPr lang="en-US" smtClean="0"/>
              <a:t>‹#›</a:t>
            </a:fld>
            <a:endParaRPr lang="en-US"/>
          </a:p>
        </p:txBody>
      </p:sp>
    </p:spTree>
    <p:extLst>
      <p:ext uri="{BB962C8B-B14F-4D97-AF65-F5344CB8AC3E}">
        <p14:creationId xmlns:p14="http://schemas.microsoft.com/office/powerpoint/2010/main" val="2782803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3717B-12B9-934C-89A0-5B64F7B49B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612DF2-B04E-59CF-76B1-2153CA59AF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9E6AE-7FAB-BD0B-76D7-96BF004F1FF4}"/>
              </a:ext>
            </a:extLst>
          </p:cNvPr>
          <p:cNvSpPr>
            <a:spLocks noGrp="1"/>
          </p:cNvSpPr>
          <p:nvPr>
            <p:ph type="dt" sz="half" idx="10"/>
          </p:nvPr>
        </p:nvSpPr>
        <p:spPr/>
        <p:txBody>
          <a:bodyPr/>
          <a:lstStyle/>
          <a:p>
            <a:fld id="{AF1FB651-2804-DC47-A2B6-1A10810C3BD8}" type="datetimeFigureOut">
              <a:rPr lang="en-US" smtClean="0"/>
              <a:t>4/19/2024</a:t>
            </a:fld>
            <a:endParaRPr lang="en-US"/>
          </a:p>
        </p:txBody>
      </p:sp>
      <p:sp>
        <p:nvSpPr>
          <p:cNvPr id="5" name="Footer Placeholder 4">
            <a:extLst>
              <a:ext uri="{FF2B5EF4-FFF2-40B4-BE49-F238E27FC236}">
                <a16:creationId xmlns:a16="http://schemas.microsoft.com/office/drawing/2014/main" id="{9064BF2E-5464-24E2-279F-4B43427CB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2A738-72AE-7DB2-DD8E-E7CA21BD824E}"/>
              </a:ext>
            </a:extLst>
          </p:cNvPr>
          <p:cNvSpPr>
            <a:spLocks noGrp="1"/>
          </p:cNvSpPr>
          <p:nvPr>
            <p:ph type="sldNum" sz="quarter" idx="12"/>
          </p:nvPr>
        </p:nvSpPr>
        <p:spPr/>
        <p:txBody>
          <a:bodyPr/>
          <a:lstStyle/>
          <a:p>
            <a:fld id="{FB82C45A-C2DC-DB45-ADFB-06AA4A122014}" type="slidenum">
              <a:rPr lang="en-US" smtClean="0"/>
              <a:t>‹#›</a:t>
            </a:fld>
            <a:endParaRPr lang="en-US"/>
          </a:p>
        </p:txBody>
      </p:sp>
    </p:spTree>
    <p:extLst>
      <p:ext uri="{BB962C8B-B14F-4D97-AF65-F5344CB8AC3E}">
        <p14:creationId xmlns:p14="http://schemas.microsoft.com/office/powerpoint/2010/main" val="3587703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48C279-1978-9746-88AF-E91705A87B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BD7736-2293-CA15-48D8-31B9267FA6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E6DA8-5B8C-2587-FA69-FA939FE3603B}"/>
              </a:ext>
            </a:extLst>
          </p:cNvPr>
          <p:cNvSpPr>
            <a:spLocks noGrp="1"/>
          </p:cNvSpPr>
          <p:nvPr>
            <p:ph type="dt" sz="half" idx="10"/>
          </p:nvPr>
        </p:nvSpPr>
        <p:spPr/>
        <p:txBody>
          <a:bodyPr/>
          <a:lstStyle/>
          <a:p>
            <a:fld id="{AF1FB651-2804-DC47-A2B6-1A10810C3BD8}" type="datetimeFigureOut">
              <a:rPr lang="en-US" smtClean="0"/>
              <a:t>4/19/2024</a:t>
            </a:fld>
            <a:endParaRPr lang="en-US"/>
          </a:p>
        </p:txBody>
      </p:sp>
      <p:sp>
        <p:nvSpPr>
          <p:cNvPr id="5" name="Footer Placeholder 4">
            <a:extLst>
              <a:ext uri="{FF2B5EF4-FFF2-40B4-BE49-F238E27FC236}">
                <a16:creationId xmlns:a16="http://schemas.microsoft.com/office/drawing/2014/main" id="{23F389E3-4601-CAF2-8B1B-A9CC93954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391F8-B03E-9214-BE18-1F4F0644ADA3}"/>
              </a:ext>
            </a:extLst>
          </p:cNvPr>
          <p:cNvSpPr>
            <a:spLocks noGrp="1"/>
          </p:cNvSpPr>
          <p:nvPr>
            <p:ph type="sldNum" sz="quarter" idx="12"/>
          </p:nvPr>
        </p:nvSpPr>
        <p:spPr/>
        <p:txBody>
          <a:bodyPr/>
          <a:lstStyle/>
          <a:p>
            <a:fld id="{FB82C45A-C2DC-DB45-ADFB-06AA4A122014}" type="slidenum">
              <a:rPr lang="en-US" smtClean="0"/>
              <a:t>‹#›</a:t>
            </a:fld>
            <a:endParaRPr lang="en-US"/>
          </a:p>
        </p:txBody>
      </p:sp>
    </p:spTree>
    <p:extLst>
      <p:ext uri="{BB962C8B-B14F-4D97-AF65-F5344CB8AC3E}">
        <p14:creationId xmlns:p14="http://schemas.microsoft.com/office/powerpoint/2010/main" val="3531272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F72BE-72A8-30DA-C31C-9336ECEF47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A9FE74-4853-DB8A-23CD-5961ACC0566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blue logo with black background&#10;&#10;Description automatically generated">
            <a:extLst>
              <a:ext uri="{FF2B5EF4-FFF2-40B4-BE49-F238E27FC236}">
                <a16:creationId xmlns:a16="http://schemas.microsoft.com/office/drawing/2014/main" id="{DD15E3DC-0024-A0D4-F400-58626BB99257}"/>
              </a:ext>
            </a:extLst>
          </p:cNvPr>
          <p:cNvPicPr>
            <a:picLocks noChangeAspect="1"/>
          </p:cNvPicPr>
          <p:nvPr userDrawn="1"/>
        </p:nvPicPr>
        <p:blipFill>
          <a:blip r:embed="rId2"/>
          <a:stretch>
            <a:fillRect/>
          </a:stretch>
        </p:blipFill>
        <p:spPr>
          <a:xfrm>
            <a:off x="10995923" y="5545777"/>
            <a:ext cx="811358" cy="947098"/>
          </a:xfrm>
          <a:prstGeom prst="rect">
            <a:avLst/>
          </a:prstGeom>
        </p:spPr>
      </p:pic>
    </p:spTree>
    <p:extLst>
      <p:ext uri="{BB962C8B-B14F-4D97-AF65-F5344CB8AC3E}">
        <p14:creationId xmlns:p14="http://schemas.microsoft.com/office/powerpoint/2010/main" val="6060452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descr="Smartphone with Clipper App log-in screen displayed.   ">
            <a:extLst>
              <a:ext uri="{FF2B5EF4-FFF2-40B4-BE49-F238E27FC236}">
                <a16:creationId xmlns:a16="http://schemas.microsoft.com/office/drawing/2014/main" id="{9CF685DD-F045-0FF9-2749-6CF415A9DD6C}"/>
              </a:ext>
            </a:extLst>
          </p:cNvPr>
          <p:cNvSpPr/>
          <p:nvPr userDrawn="1"/>
        </p:nvSpPr>
        <p:spPr>
          <a:xfrm>
            <a:off x="0" y="0"/>
            <a:ext cx="12192000" cy="6858000"/>
          </a:xfrm>
          <a:prstGeom prst="rect">
            <a:avLst/>
          </a:prstGeom>
          <a:solidFill>
            <a:srgbClr val="0065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9F72BE-72A8-30DA-C31C-9336ECEF47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A9FE74-4853-DB8A-23CD-5961ACC0566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blue logo with black background&#10;&#10;Description automatically generated">
            <a:extLst>
              <a:ext uri="{FF2B5EF4-FFF2-40B4-BE49-F238E27FC236}">
                <a16:creationId xmlns:a16="http://schemas.microsoft.com/office/drawing/2014/main" id="{DD15E3DC-0024-A0D4-F400-58626BB99257}"/>
              </a:ext>
            </a:extLst>
          </p:cNvPr>
          <p:cNvPicPr>
            <a:picLocks noChangeAspect="1"/>
          </p:cNvPicPr>
          <p:nvPr userDrawn="1"/>
        </p:nvPicPr>
        <p:blipFill>
          <a:blip r:embed="rId2"/>
          <a:stretch>
            <a:fillRect/>
          </a:stretch>
        </p:blipFill>
        <p:spPr>
          <a:xfrm>
            <a:off x="10995923" y="5545777"/>
            <a:ext cx="811358" cy="947098"/>
          </a:xfrm>
          <a:prstGeom prst="rect">
            <a:avLst/>
          </a:prstGeom>
        </p:spPr>
      </p:pic>
    </p:spTree>
    <p:extLst>
      <p:ext uri="{BB962C8B-B14F-4D97-AF65-F5344CB8AC3E}">
        <p14:creationId xmlns:p14="http://schemas.microsoft.com/office/powerpoint/2010/main" val="2402540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6CCD70-7DA6-60E5-5A0C-F06273A1E263}"/>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FF8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9F72BE-72A8-30DA-C31C-9336ECEF47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A9FE74-4853-DB8A-23CD-5961ACC0566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blue logo with black background&#10;&#10;Description automatically generated">
            <a:extLst>
              <a:ext uri="{FF2B5EF4-FFF2-40B4-BE49-F238E27FC236}">
                <a16:creationId xmlns:a16="http://schemas.microsoft.com/office/drawing/2014/main" id="{DD15E3DC-0024-A0D4-F400-58626BB99257}"/>
              </a:ext>
            </a:extLst>
          </p:cNvPr>
          <p:cNvPicPr>
            <a:picLocks noChangeAspect="1"/>
          </p:cNvPicPr>
          <p:nvPr userDrawn="1"/>
        </p:nvPicPr>
        <p:blipFill>
          <a:blip r:embed="rId2"/>
          <a:stretch>
            <a:fillRect/>
          </a:stretch>
        </p:blipFill>
        <p:spPr>
          <a:xfrm>
            <a:off x="10995923" y="5545777"/>
            <a:ext cx="811358" cy="947098"/>
          </a:xfrm>
          <a:prstGeom prst="rect">
            <a:avLst/>
          </a:prstGeom>
        </p:spPr>
      </p:pic>
    </p:spTree>
    <p:extLst>
      <p:ext uri="{BB962C8B-B14F-4D97-AF65-F5344CB8AC3E}">
        <p14:creationId xmlns:p14="http://schemas.microsoft.com/office/powerpoint/2010/main" val="20739130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88A9-DB27-975E-4B7B-5208C23279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BC75B4-6EA2-025A-AA9D-F4EAB28677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5D228D-84A0-2CA8-615D-3EFBF28E1278}"/>
              </a:ext>
            </a:extLst>
          </p:cNvPr>
          <p:cNvSpPr>
            <a:spLocks noGrp="1"/>
          </p:cNvSpPr>
          <p:nvPr>
            <p:ph type="dt" sz="half" idx="10"/>
          </p:nvPr>
        </p:nvSpPr>
        <p:spPr/>
        <p:txBody>
          <a:bodyPr/>
          <a:lstStyle/>
          <a:p>
            <a:fld id="{AF1FB651-2804-DC47-A2B6-1A10810C3BD8}" type="datetimeFigureOut">
              <a:rPr lang="en-US" smtClean="0"/>
              <a:t>4/19/2024</a:t>
            </a:fld>
            <a:endParaRPr lang="en-US"/>
          </a:p>
        </p:txBody>
      </p:sp>
      <p:sp>
        <p:nvSpPr>
          <p:cNvPr id="5" name="Footer Placeholder 4">
            <a:extLst>
              <a:ext uri="{FF2B5EF4-FFF2-40B4-BE49-F238E27FC236}">
                <a16:creationId xmlns:a16="http://schemas.microsoft.com/office/drawing/2014/main" id="{EEE485EC-AFC7-6EA1-3DE6-CAA7723D2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6AB4E3-2B4E-1947-629E-40E9A7256F86}"/>
              </a:ext>
            </a:extLst>
          </p:cNvPr>
          <p:cNvSpPr>
            <a:spLocks noGrp="1"/>
          </p:cNvSpPr>
          <p:nvPr>
            <p:ph type="sldNum" sz="quarter" idx="12"/>
          </p:nvPr>
        </p:nvSpPr>
        <p:spPr/>
        <p:txBody>
          <a:bodyPr/>
          <a:lstStyle/>
          <a:p>
            <a:fld id="{FB82C45A-C2DC-DB45-ADFB-06AA4A122014}" type="slidenum">
              <a:rPr lang="en-US" smtClean="0"/>
              <a:t>‹#›</a:t>
            </a:fld>
            <a:endParaRPr lang="en-US"/>
          </a:p>
        </p:txBody>
      </p:sp>
    </p:spTree>
    <p:extLst>
      <p:ext uri="{BB962C8B-B14F-4D97-AF65-F5344CB8AC3E}">
        <p14:creationId xmlns:p14="http://schemas.microsoft.com/office/powerpoint/2010/main" val="166192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E786-FAA6-0EEF-527A-0595F6C4FA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76F327-320D-820D-6F82-6D8E8F1EBF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9C05E1-817F-2527-918B-8F0F270401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EAF1F4-2B9D-7F3C-4FA5-87CC93D8D9EC}"/>
              </a:ext>
            </a:extLst>
          </p:cNvPr>
          <p:cNvSpPr>
            <a:spLocks noGrp="1"/>
          </p:cNvSpPr>
          <p:nvPr>
            <p:ph type="dt" sz="half" idx="10"/>
          </p:nvPr>
        </p:nvSpPr>
        <p:spPr/>
        <p:txBody>
          <a:bodyPr/>
          <a:lstStyle/>
          <a:p>
            <a:fld id="{AF1FB651-2804-DC47-A2B6-1A10810C3BD8}" type="datetimeFigureOut">
              <a:rPr lang="en-US" smtClean="0"/>
              <a:t>4/19/2024</a:t>
            </a:fld>
            <a:endParaRPr lang="en-US"/>
          </a:p>
        </p:txBody>
      </p:sp>
      <p:sp>
        <p:nvSpPr>
          <p:cNvPr id="6" name="Footer Placeholder 5">
            <a:extLst>
              <a:ext uri="{FF2B5EF4-FFF2-40B4-BE49-F238E27FC236}">
                <a16:creationId xmlns:a16="http://schemas.microsoft.com/office/drawing/2014/main" id="{9F336952-9558-80B5-EB41-D4CADF7F1A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56B98D-FEFA-05E9-EC9F-7CF0A6CD27B7}"/>
              </a:ext>
            </a:extLst>
          </p:cNvPr>
          <p:cNvSpPr>
            <a:spLocks noGrp="1"/>
          </p:cNvSpPr>
          <p:nvPr>
            <p:ph type="sldNum" sz="quarter" idx="12"/>
          </p:nvPr>
        </p:nvSpPr>
        <p:spPr/>
        <p:txBody>
          <a:bodyPr/>
          <a:lstStyle/>
          <a:p>
            <a:fld id="{FB82C45A-C2DC-DB45-ADFB-06AA4A122014}" type="slidenum">
              <a:rPr lang="en-US" smtClean="0"/>
              <a:t>‹#›</a:t>
            </a:fld>
            <a:endParaRPr lang="en-US"/>
          </a:p>
        </p:txBody>
      </p:sp>
    </p:spTree>
    <p:extLst>
      <p:ext uri="{BB962C8B-B14F-4D97-AF65-F5344CB8AC3E}">
        <p14:creationId xmlns:p14="http://schemas.microsoft.com/office/powerpoint/2010/main" val="3985125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B3A77-7951-CC3C-4FED-9E1CB10B69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FD9E1E-5B7C-981E-4F7A-06A0FCD1F8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01FE0C-B50C-2C8A-423B-7505847723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D1AB7E-232B-71BC-7438-17AF49932D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8F7038-E16B-7574-7276-39C48C740D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052EDD-70FD-38C6-861B-D4844105CFFD}"/>
              </a:ext>
            </a:extLst>
          </p:cNvPr>
          <p:cNvSpPr>
            <a:spLocks noGrp="1"/>
          </p:cNvSpPr>
          <p:nvPr>
            <p:ph type="dt" sz="half" idx="10"/>
          </p:nvPr>
        </p:nvSpPr>
        <p:spPr/>
        <p:txBody>
          <a:bodyPr/>
          <a:lstStyle/>
          <a:p>
            <a:fld id="{AF1FB651-2804-DC47-A2B6-1A10810C3BD8}" type="datetimeFigureOut">
              <a:rPr lang="en-US" smtClean="0"/>
              <a:t>4/19/2024</a:t>
            </a:fld>
            <a:endParaRPr lang="en-US"/>
          </a:p>
        </p:txBody>
      </p:sp>
      <p:sp>
        <p:nvSpPr>
          <p:cNvPr id="8" name="Footer Placeholder 7">
            <a:extLst>
              <a:ext uri="{FF2B5EF4-FFF2-40B4-BE49-F238E27FC236}">
                <a16:creationId xmlns:a16="http://schemas.microsoft.com/office/drawing/2014/main" id="{3C6DDEE1-1A15-F5A8-E97B-83C0C862B4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4C8CDA-A351-A006-B47E-C4FC092E3A60}"/>
              </a:ext>
            </a:extLst>
          </p:cNvPr>
          <p:cNvSpPr>
            <a:spLocks noGrp="1"/>
          </p:cNvSpPr>
          <p:nvPr>
            <p:ph type="sldNum" sz="quarter" idx="12"/>
          </p:nvPr>
        </p:nvSpPr>
        <p:spPr/>
        <p:txBody>
          <a:bodyPr/>
          <a:lstStyle/>
          <a:p>
            <a:fld id="{FB82C45A-C2DC-DB45-ADFB-06AA4A122014}" type="slidenum">
              <a:rPr lang="en-US" smtClean="0"/>
              <a:t>‹#›</a:t>
            </a:fld>
            <a:endParaRPr lang="en-US"/>
          </a:p>
        </p:txBody>
      </p:sp>
    </p:spTree>
    <p:extLst>
      <p:ext uri="{BB962C8B-B14F-4D97-AF65-F5344CB8AC3E}">
        <p14:creationId xmlns:p14="http://schemas.microsoft.com/office/powerpoint/2010/main" val="1085649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21D8-50A6-5114-43AC-BCD43BA421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E634BD-3729-E9B7-68D5-C148437EF23B}"/>
              </a:ext>
            </a:extLst>
          </p:cNvPr>
          <p:cNvSpPr>
            <a:spLocks noGrp="1"/>
          </p:cNvSpPr>
          <p:nvPr>
            <p:ph type="dt" sz="half" idx="10"/>
          </p:nvPr>
        </p:nvSpPr>
        <p:spPr/>
        <p:txBody>
          <a:bodyPr/>
          <a:lstStyle/>
          <a:p>
            <a:fld id="{AF1FB651-2804-DC47-A2B6-1A10810C3BD8}" type="datetimeFigureOut">
              <a:rPr lang="en-US" smtClean="0"/>
              <a:t>4/19/2024</a:t>
            </a:fld>
            <a:endParaRPr lang="en-US"/>
          </a:p>
        </p:txBody>
      </p:sp>
      <p:sp>
        <p:nvSpPr>
          <p:cNvPr id="4" name="Footer Placeholder 3">
            <a:extLst>
              <a:ext uri="{FF2B5EF4-FFF2-40B4-BE49-F238E27FC236}">
                <a16:creationId xmlns:a16="http://schemas.microsoft.com/office/drawing/2014/main" id="{1B7B197C-C620-DAED-0631-46902B35BF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3A5DC5-A0C0-0408-9485-FC254A29C085}"/>
              </a:ext>
            </a:extLst>
          </p:cNvPr>
          <p:cNvSpPr>
            <a:spLocks noGrp="1"/>
          </p:cNvSpPr>
          <p:nvPr>
            <p:ph type="sldNum" sz="quarter" idx="12"/>
          </p:nvPr>
        </p:nvSpPr>
        <p:spPr/>
        <p:txBody>
          <a:bodyPr/>
          <a:lstStyle/>
          <a:p>
            <a:fld id="{FB82C45A-C2DC-DB45-ADFB-06AA4A122014}" type="slidenum">
              <a:rPr lang="en-US" smtClean="0"/>
              <a:t>‹#›</a:t>
            </a:fld>
            <a:endParaRPr lang="en-US"/>
          </a:p>
        </p:txBody>
      </p:sp>
    </p:spTree>
    <p:extLst>
      <p:ext uri="{BB962C8B-B14F-4D97-AF65-F5344CB8AC3E}">
        <p14:creationId xmlns:p14="http://schemas.microsoft.com/office/powerpoint/2010/main" val="1705498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09E097-8800-8F9D-3100-8B99B21339FC}"/>
              </a:ext>
            </a:extLst>
          </p:cNvPr>
          <p:cNvSpPr>
            <a:spLocks noGrp="1"/>
          </p:cNvSpPr>
          <p:nvPr>
            <p:ph type="dt" sz="half" idx="10"/>
          </p:nvPr>
        </p:nvSpPr>
        <p:spPr/>
        <p:txBody>
          <a:bodyPr/>
          <a:lstStyle/>
          <a:p>
            <a:fld id="{AF1FB651-2804-DC47-A2B6-1A10810C3BD8}" type="datetimeFigureOut">
              <a:rPr lang="en-US" smtClean="0"/>
              <a:t>4/19/2024</a:t>
            </a:fld>
            <a:endParaRPr lang="en-US"/>
          </a:p>
        </p:txBody>
      </p:sp>
      <p:sp>
        <p:nvSpPr>
          <p:cNvPr id="3" name="Footer Placeholder 2">
            <a:extLst>
              <a:ext uri="{FF2B5EF4-FFF2-40B4-BE49-F238E27FC236}">
                <a16:creationId xmlns:a16="http://schemas.microsoft.com/office/drawing/2014/main" id="{F166A5C4-3617-6568-97C3-2E792BB214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E268C0-E796-6819-E5EB-3447DF6DBB9A}"/>
              </a:ext>
            </a:extLst>
          </p:cNvPr>
          <p:cNvSpPr>
            <a:spLocks noGrp="1"/>
          </p:cNvSpPr>
          <p:nvPr>
            <p:ph type="sldNum" sz="quarter" idx="12"/>
          </p:nvPr>
        </p:nvSpPr>
        <p:spPr/>
        <p:txBody>
          <a:bodyPr/>
          <a:lstStyle/>
          <a:p>
            <a:fld id="{FB82C45A-C2DC-DB45-ADFB-06AA4A122014}" type="slidenum">
              <a:rPr lang="en-US" smtClean="0"/>
              <a:t>‹#›</a:t>
            </a:fld>
            <a:endParaRPr lang="en-US"/>
          </a:p>
        </p:txBody>
      </p:sp>
    </p:spTree>
    <p:extLst>
      <p:ext uri="{BB962C8B-B14F-4D97-AF65-F5344CB8AC3E}">
        <p14:creationId xmlns:p14="http://schemas.microsoft.com/office/powerpoint/2010/main" val="1182298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68D1EA-57A8-9A46-2043-543BA0070A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18EA0B14-B1BB-A379-193D-8FCE0D1DEB9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C9195CA-9162-DE4A-4071-A019B3509C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1FB651-2804-DC47-A2B6-1A10810C3BD8}" type="datetimeFigureOut">
              <a:rPr lang="en-US" smtClean="0"/>
              <a:t>4/19/2024</a:t>
            </a:fld>
            <a:endParaRPr lang="en-US"/>
          </a:p>
        </p:txBody>
      </p:sp>
      <p:sp>
        <p:nvSpPr>
          <p:cNvPr id="5" name="Footer Placeholder 4">
            <a:extLst>
              <a:ext uri="{FF2B5EF4-FFF2-40B4-BE49-F238E27FC236}">
                <a16:creationId xmlns:a16="http://schemas.microsoft.com/office/drawing/2014/main" id="{D8CED8BA-CE77-0C86-7A9D-7D2C0A1F60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D57D72-A890-277A-D672-3C4E4FE8AE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82C45A-C2DC-DB45-ADFB-06AA4A122014}" type="slidenum">
              <a:rPr lang="en-US" smtClean="0"/>
              <a:t>‹#›</a:t>
            </a:fld>
            <a:endParaRPr lang="en-US"/>
          </a:p>
        </p:txBody>
      </p:sp>
    </p:spTree>
    <p:extLst>
      <p:ext uri="{BB962C8B-B14F-4D97-AF65-F5344CB8AC3E}">
        <p14:creationId xmlns:p14="http://schemas.microsoft.com/office/powerpoint/2010/main" val="4051298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563-45CA-B915-A241-EAD3B4B4EE7A}"/>
              </a:ext>
            </a:extLst>
          </p:cNvPr>
          <p:cNvSpPr>
            <a:spLocks noGrp="1"/>
          </p:cNvSpPr>
          <p:nvPr>
            <p:ph type="ctrTitle"/>
          </p:nvPr>
        </p:nvSpPr>
        <p:spPr/>
        <p:txBody>
          <a:bodyPr anchor="t">
            <a:normAutofit/>
          </a:bodyPr>
          <a:lstStyle/>
          <a:p>
            <a:pPr algn="l">
              <a:lnSpc>
                <a:spcPct val="100000"/>
              </a:lnSpc>
            </a:pPr>
            <a:r>
              <a:rPr lang="en-US" dirty="0">
                <a:solidFill>
                  <a:srgbClr val="006598"/>
                </a:solidFill>
                <a:latin typeface="Arial" panose="020B0604020202020204" pitchFamily="34" charset="0"/>
                <a:cs typeface="Arial" panose="020B0604020202020204" pitchFamily="34" charset="0"/>
              </a:rPr>
              <a:t>Clipper App:</a:t>
            </a:r>
            <a:br>
              <a:rPr lang="en-US" dirty="0">
                <a:solidFill>
                  <a:srgbClr val="006598"/>
                </a:solidFill>
                <a:latin typeface="Arial" panose="020B0604020202020204" pitchFamily="34" charset="0"/>
                <a:cs typeface="Arial" panose="020B0604020202020204" pitchFamily="34" charset="0"/>
              </a:rPr>
            </a:br>
            <a:r>
              <a:rPr lang="en-US" dirty="0">
                <a:solidFill>
                  <a:srgbClr val="006598"/>
                </a:solidFill>
                <a:latin typeface="Arial" panose="020B0604020202020204" pitchFamily="34" charset="0"/>
                <a:cs typeface="Arial" panose="020B0604020202020204" pitchFamily="34" charset="0"/>
              </a:rPr>
              <a:t>Tools and Features</a:t>
            </a:r>
          </a:p>
        </p:txBody>
      </p:sp>
      <p:pic>
        <p:nvPicPr>
          <p:cNvPr id="5" name="Picture 4" descr="The Clipper logo.  The logo contains the text Clipper and a blue triangle pattern. ">
            <a:extLst>
              <a:ext uri="{FF2B5EF4-FFF2-40B4-BE49-F238E27FC236}">
                <a16:creationId xmlns:a16="http://schemas.microsoft.com/office/drawing/2014/main" id="{FB6BA41B-D4BA-EC03-9046-4F9EC69E2BC4}"/>
              </a:ext>
            </a:extLst>
          </p:cNvPr>
          <p:cNvPicPr>
            <a:picLocks noChangeAspect="1"/>
          </p:cNvPicPr>
          <p:nvPr/>
        </p:nvPicPr>
        <p:blipFill>
          <a:blip r:embed="rId2"/>
          <a:stretch>
            <a:fillRect/>
          </a:stretch>
        </p:blipFill>
        <p:spPr>
          <a:xfrm>
            <a:off x="1524000" y="3958224"/>
            <a:ext cx="2643392" cy="1391259"/>
          </a:xfrm>
          <a:prstGeom prst="rect">
            <a:avLst/>
          </a:prstGeom>
        </p:spPr>
      </p:pic>
    </p:spTree>
    <p:extLst>
      <p:ext uri="{BB962C8B-B14F-4D97-AF65-F5344CB8AC3E}">
        <p14:creationId xmlns:p14="http://schemas.microsoft.com/office/powerpoint/2010/main" val="1999070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1</a:t>
            </a:r>
          </a:p>
        </p:txBody>
      </p:sp>
      <p:sp>
        <p:nvSpPr>
          <p:cNvPr id="8" name="Content Placeholder 2">
            <a:extLst>
              <a:ext uri="{FF2B5EF4-FFF2-40B4-BE49-F238E27FC236}">
                <a16:creationId xmlns:a16="http://schemas.microsoft.com/office/drawing/2014/main" id="{BB37367E-E29A-F60A-2DE9-F53F5887A4EB}"/>
              </a:ext>
            </a:extLst>
          </p:cNvPr>
          <p:cNvSpPr txBox="1">
            <a:spLocks/>
          </p:cNvSpPr>
          <p:nvPr/>
        </p:nvSpPr>
        <p:spPr>
          <a:xfrm>
            <a:off x="838200" y="1690688"/>
            <a:ext cx="6381997" cy="31781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500" dirty="0">
                <a:solidFill>
                  <a:srgbClr val="006598"/>
                </a:solidFill>
              </a:rPr>
              <a:t>Open the Clipper </a:t>
            </a:r>
            <a:br>
              <a:rPr lang="en-US" sz="4500" dirty="0">
                <a:solidFill>
                  <a:srgbClr val="006598"/>
                </a:solidFill>
              </a:rPr>
            </a:br>
            <a:r>
              <a:rPr lang="en-US" sz="4500" dirty="0">
                <a:solidFill>
                  <a:srgbClr val="006598"/>
                </a:solidFill>
              </a:rPr>
              <a:t>App and sign in to </a:t>
            </a:r>
            <a:br>
              <a:rPr lang="en-US" sz="4500" dirty="0">
                <a:solidFill>
                  <a:srgbClr val="006598"/>
                </a:solidFill>
              </a:rPr>
            </a:br>
            <a:r>
              <a:rPr lang="en-US" sz="4500" dirty="0">
                <a:solidFill>
                  <a:srgbClr val="006598"/>
                </a:solidFill>
              </a:rPr>
              <a:t>your account</a:t>
            </a:r>
          </a:p>
        </p:txBody>
      </p:sp>
      <p:sp>
        <p:nvSpPr>
          <p:cNvPr id="3" name="TextBox 2">
            <a:extLst>
              <a:ext uri="{FF2B5EF4-FFF2-40B4-BE49-F238E27FC236}">
                <a16:creationId xmlns:a16="http://schemas.microsoft.com/office/drawing/2014/main" id="{6E2412BF-1834-BF59-296B-853A6E4A2E94}"/>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LOAD CASH VALUE</a:t>
            </a:r>
          </a:p>
        </p:txBody>
      </p:sp>
      <p:pic>
        <p:nvPicPr>
          <p:cNvPr id="5" name="Picture 4" descr="A smartphone with a screen in the sign-in process for a Clipper card.   The Sign-in button is indicated.  ">
            <a:extLst>
              <a:ext uri="{FF2B5EF4-FFF2-40B4-BE49-F238E27FC236}">
                <a16:creationId xmlns:a16="http://schemas.microsoft.com/office/drawing/2014/main" id="{1B1C1C29-DBD1-A09E-A36E-5B048214BE31}"/>
              </a:ext>
            </a:extLst>
          </p:cNvPr>
          <p:cNvPicPr>
            <a:picLocks noChangeAspect="1"/>
          </p:cNvPicPr>
          <p:nvPr/>
        </p:nvPicPr>
        <p:blipFill>
          <a:blip r:embed="rId2"/>
          <a:stretch>
            <a:fillRect/>
          </a:stretch>
        </p:blipFill>
        <p:spPr>
          <a:xfrm>
            <a:off x="7250580" y="332508"/>
            <a:ext cx="3347565" cy="6224811"/>
          </a:xfrm>
          <a:prstGeom prst="rect">
            <a:avLst/>
          </a:prstGeom>
        </p:spPr>
      </p:pic>
      <p:sp>
        <p:nvSpPr>
          <p:cNvPr id="10" name="Oval 9" descr="Oval to indicate the sign-in button during the Clipper sign-in process.">
            <a:extLst>
              <a:ext uri="{FF2B5EF4-FFF2-40B4-BE49-F238E27FC236}">
                <a16:creationId xmlns:a16="http://schemas.microsoft.com/office/drawing/2014/main" id="{B3CA3C2F-B609-875E-78C3-CD6B9F3E156D}"/>
              </a:ext>
            </a:extLst>
          </p:cNvPr>
          <p:cNvSpPr/>
          <p:nvPr/>
        </p:nvSpPr>
        <p:spPr>
          <a:xfrm>
            <a:off x="8594050" y="5148479"/>
            <a:ext cx="825524" cy="825524"/>
          </a:xfrm>
          <a:prstGeom prst="ellipse">
            <a:avLst/>
          </a:prstGeom>
          <a:noFill/>
          <a:ln w="76200">
            <a:solidFill>
              <a:srgbClr val="03AF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2135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2</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Select the “Cards” option at the bottom of your screen</a:t>
            </a:r>
          </a:p>
        </p:txBody>
      </p:sp>
      <p:sp>
        <p:nvSpPr>
          <p:cNvPr id="5" name="TextBox 4">
            <a:extLst>
              <a:ext uri="{FF2B5EF4-FFF2-40B4-BE49-F238E27FC236}">
                <a16:creationId xmlns:a16="http://schemas.microsoft.com/office/drawing/2014/main" id="{BBCB85E6-BBFC-1FA4-36D2-DE5EE1555E14}"/>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LOAD CASH VALUE</a:t>
            </a:r>
          </a:p>
        </p:txBody>
      </p:sp>
      <p:pic>
        <p:nvPicPr>
          <p:cNvPr id="4" name="Picture 3" descr="A smartphone with the Clipper Card homepage.  The Cards icon in the apps tray is indicated. ">
            <a:extLst>
              <a:ext uri="{FF2B5EF4-FFF2-40B4-BE49-F238E27FC236}">
                <a16:creationId xmlns:a16="http://schemas.microsoft.com/office/drawing/2014/main" id="{CF7C0DC8-1AE5-03FD-3FCF-8E5CC0C72566}"/>
              </a:ext>
            </a:extLst>
          </p:cNvPr>
          <p:cNvPicPr>
            <a:picLocks noChangeAspect="1"/>
          </p:cNvPicPr>
          <p:nvPr/>
        </p:nvPicPr>
        <p:blipFill>
          <a:blip r:embed="rId2"/>
          <a:stretch>
            <a:fillRect/>
          </a:stretch>
        </p:blipFill>
        <p:spPr>
          <a:xfrm>
            <a:off x="7232887" y="271400"/>
            <a:ext cx="3324311" cy="6221475"/>
          </a:xfrm>
          <a:prstGeom prst="rect">
            <a:avLst/>
          </a:prstGeom>
        </p:spPr>
      </p:pic>
      <p:sp>
        <p:nvSpPr>
          <p:cNvPr id="3" name="Oval 2" descr="Oval to indicate the Cards icon in the apps tray at the bottom of the screen. The image shown is the Clipper home screen.">
            <a:extLst>
              <a:ext uri="{FF2B5EF4-FFF2-40B4-BE49-F238E27FC236}">
                <a16:creationId xmlns:a16="http://schemas.microsoft.com/office/drawing/2014/main" id="{FA52AE4D-C779-7A81-76A0-958EF6FE8186}"/>
              </a:ext>
            </a:extLst>
          </p:cNvPr>
          <p:cNvSpPr/>
          <p:nvPr/>
        </p:nvSpPr>
        <p:spPr>
          <a:xfrm>
            <a:off x="8243322" y="5283897"/>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108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1634D7-A158-5C72-C895-0648E01EA516}"/>
              </a:ext>
            </a:extLst>
          </p:cNvPr>
          <p:cNvSpPr>
            <a:spLocks noGrp="1"/>
          </p:cNvSpPr>
          <p:nvPr>
            <p:ph type="title"/>
          </p:nvPr>
        </p:nvSpPr>
        <p:spPr>
          <a:xfrm>
            <a:off x="838200" y="-1325563"/>
            <a:ext cx="10515600" cy="1325563"/>
          </a:xfrm>
        </p:spPr>
        <p:txBody>
          <a:bodyPr vert="horz" lIns="91440" tIns="45720" rIns="91440" bIns="45720" rtlCol="0" anchor="b">
            <a:noAutofit/>
          </a:bodyPr>
          <a:lstStyle/>
          <a:p>
            <a:r>
              <a:rPr lang="en-US" dirty="0"/>
              <a:t>Note on How to Access Multiple Cards</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6418"/>
            <a:ext cx="6310747" cy="4351338"/>
          </a:xfrm>
        </p:spPr>
        <p:txBody>
          <a:bodyPr>
            <a:noAutofit/>
          </a:bodyPr>
          <a:lstStyle/>
          <a:p>
            <a:pPr marL="0" indent="0">
              <a:lnSpc>
                <a:spcPct val="100000"/>
              </a:lnSpc>
              <a:buNone/>
            </a:pPr>
            <a:r>
              <a:rPr lang="en-US" sz="3500" dirty="0">
                <a:solidFill>
                  <a:srgbClr val="006598"/>
                </a:solidFill>
              </a:rPr>
              <a:t>Note: If you have more than one Clipper card in your app, you will have to swipe to select the one you would like to use.﻿</a:t>
            </a:r>
          </a:p>
        </p:txBody>
      </p:sp>
      <p:sp>
        <p:nvSpPr>
          <p:cNvPr id="5" name="TextBox 4">
            <a:extLst>
              <a:ext uri="{FF2B5EF4-FFF2-40B4-BE49-F238E27FC236}">
                <a16:creationId xmlns:a16="http://schemas.microsoft.com/office/drawing/2014/main" id="{74332697-6A17-0DF2-22AE-6877D2D4FC1B}"/>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LOAD CASH VALUE</a:t>
            </a:r>
          </a:p>
        </p:txBody>
      </p:sp>
      <p:pic>
        <p:nvPicPr>
          <p:cNvPr id="9" name="Picture 8" descr="A smartphone with the Cards screen showing.  The Clipper Card showing at the top of the screen is indicated to show that if there are multiple cards on the account another card can be reached by swiping.  ">
            <a:extLst>
              <a:ext uri="{FF2B5EF4-FFF2-40B4-BE49-F238E27FC236}">
                <a16:creationId xmlns:a16="http://schemas.microsoft.com/office/drawing/2014/main" id="{9575C1AC-F692-9A01-01A9-B475FBCAD41F}"/>
              </a:ext>
            </a:extLst>
          </p:cNvPr>
          <p:cNvPicPr>
            <a:picLocks noChangeAspect="1"/>
          </p:cNvPicPr>
          <p:nvPr/>
        </p:nvPicPr>
        <p:blipFill>
          <a:blip r:embed="rId2"/>
          <a:stretch>
            <a:fillRect/>
          </a:stretch>
        </p:blipFill>
        <p:spPr>
          <a:xfrm>
            <a:off x="7148947" y="273134"/>
            <a:ext cx="3479514" cy="6216732"/>
          </a:xfrm>
          <a:prstGeom prst="rect">
            <a:avLst/>
          </a:prstGeom>
        </p:spPr>
      </p:pic>
      <p:sp>
        <p:nvSpPr>
          <p:cNvPr id="4" name="Left Arrow 3" descr="Arrow to indicate that a user should swipe near the top of the screen to switch the active card shown when multiple cards are available. ">
            <a:extLst>
              <a:ext uri="{FF2B5EF4-FFF2-40B4-BE49-F238E27FC236}">
                <a16:creationId xmlns:a16="http://schemas.microsoft.com/office/drawing/2014/main" id="{C4898952-8DE3-3C8C-7ABB-EEA4B260C320}"/>
              </a:ext>
            </a:extLst>
          </p:cNvPr>
          <p:cNvSpPr/>
          <p:nvPr/>
        </p:nvSpPr>
        <p:spPr>
          <a:xfrm>
            <a:off x="10720192" y="1741117"/>
            <a:ext cx="633608" cy="363255"/>
          </a:xfrm>
          <a:prstGeom prst="leftArrow">
            <a:avLst/>
          </a:prstGeom>
          <a:solidFill>
            <a:srgbClr val="03A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3580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3</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Tap “Load Cash</a:t>
            </a:r>
            <a:br>
              <a:rPr lang="en-US" sz="4500" dirty="0">
                <a:solidFill>
                  <a:srgbClr val="006598"/>
                </a:solidFill>
              </a:rPr>
            </a:br>
            <a:r>
              <a:rPr lang="en-US" sz="4500" dirty="0">
                <a:solidFill>
                  <a:srgbClr val="006598"/>
                </a:solidFill>
              </a:rPr>
              <a:t>Value or Passes” </a:t>
            </a:r>
          </a:p>
        </p:txBody>
      </p:sp>
      <p:sp>
        <p:nvSpPr>
          <p:cNvPr id="5" name="TextBox 4">
            <a:extLst>
              <a:ext uri="{FF2B5EF4-FFF2-40B4-BE49-F238E27FC236}">
                <a16:creationId xmlns:a16="http://schemas.microsoft.com/office/drawing/2014/main" id="{D94B1AC9-EF64-5752-12FC-FF6CD1D05D0D}"/>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LOAD CASH VALUE</a:t>
            </a:r>
          </a:p>
        </p:txBody>
      </p:sp>
      <p:pic>
        <p:nvPicPr>
          <p:cNvPr id="4" name="Picture 3" descr="A smartphone with the Cards screen showing.  The Load Cash Value or Passes button is indicated. ">
            <a:extLst>
              <a:ext uri="{FF2B5EF4-FFF2-40B4-BE49-F238E27FC236}">
                <a16:creationId xmlns:a16="http://schemas.microsoft.com/office/drawing/2014/main" id="{A5D82F00-D06E-0492-50FD-C011A1F434C1}"/>
              </a:ext>
            </a:extLst>
          </p:cNvPr>
          <p:cNvPicPr>
            <a:picLocks noChangeAspect="1"/>
          </p:cNvPicPr>
          <p:nvPr/>
        </p:nvPicPr>
        <p:blipFill>
          <a:blip r:embed="rId2"/>
          <a:stretch>
            <a:fillRect/>
          </a:stretch>
        </p:blipFill>
        <p:spPr>
          <a:xfrm>
            <a:off x="7065817" y="302048"/>
            <a:ext cx="3539735" cy="6261894"/>
          </a:xfrm>
          <a:prstGeom prst="rect">
            <a:avLst/>
          </a:prstGeom>
        </p:spPr>
      </p:pic>
      <p:sp>
        <p:nvSpPr>
          <p:cNvPr id="3" name="Oval 2" descr="Oval to indicate the Load Cash Value or Passes button on the Cards screen image.">
            <a:extLst>
              <a:ext uri="{FF2B5EF4-FFF2-40B4-BE49-F238E27FC236}">
                <a16:creationId xmlns:a16="http://schemas.microsoft.com/office/drawing/2014/main" id="{3635678D-0B86-D02F-B0F8-C85A26C2B76E}"/>
              </a:ext>
            </a:extLst>
          </p:cNvPr>
          <p:cNvSpPr/>
          <p:nvPr/>
        </p:nvSpPr>
        <p:spPr>
          <a:xfrm>
            <a:off x="8606576" y="4456121"/>
            <a:ext cx="825524" cy="825524"/>
          </a:xfrm>
          <a:prstGeom prst="ellipse">
            <a:avLst/>
          </a:prstGeom>
          <a:noFill/>
          <a:ln w="76200">
            <a:solidFill>
              <a:srgbClr val="03AFF8">
                <a:alpha val="79535"/>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131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3</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Select “Cash Value”</a:t>
            </a:r>
          </a:p>
        </p:txBody>
      </p:sp>
      <p:sp>
        <p:nvSpPr>
          <p:cNvPr id="5" name="TextBox 4">
            <a:extLst>
              <a:ext uri="{FF2B5EF4-FFF2-40B4-BE49-F238E27FC236}">
                <a16:creationId xmlns:a16="http://schemas.microsoft.com/office/drawing/2014/main" id="{59BF00E5-80C4-F7B8-EF13-36D40F695BDD}"/>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LOAD CASH VALUE</a:t>
            </a:r>
          </a:p>
        </p:txBody>
      </p:sp>
      <p:pic>
        <p:nvPicPr>
          <p:cNvPr id="4" name="Picture 3" descr="A smartphone with the Load screen showing.  The Cash Value button is indicated. ">
            <a:extLst>
              <a:ext uri="{FF2B5EF4-FFF2-40B4-BE49-F238E27FC236}">
                <a16:creationId xmlns:a16="http://schemas.microsoft.com/office/drawing/2014/main" id="{522BD826-43FB-0CD3-FD9F-69F5EDC4A705}"/>
              </a:ext>
            </a:extLst>
          </p:cNvPr>
          <p:cNvPicPr>
            <a:picLocks noChangeAspect="1"/>
          </p:cNvPicPr>
          <p:nvPr/>
        </p:nvPicPr>
        <p:blipFill>
          <a:blip r:embed="rId2"/>
          <a:stretch>
            <a:fillRect/>
          </a:stretch>
        </p:blipFill>
        <p:spPr>
          <a:xfrm>
            <a:off x="7125197" y="271400"/>
            <a:ext cx="3474717" cy="6245225"/>
          </a:xfrm>
          <a:prstGeom prst="rect">
            <a:avLst/>
          </a:prstGeom>
        </p:spPr>
      </p:pic>
      <p:sp>
        <p:nvSpPr>
          <p:cNvPr id="3" name="Oval 2" descr="Oval to indicate the Cash Value button on the Load screen image.">
            <a:extLst>
              <a:ext uri="{FF2B5EF4-FFF2-40B4-BE49-F238E27FC236}">
                <a16:creationId xmlns:a16="http://schemas.microsoft.com/office/drawing/2014/main" id="{EE682A6B-6BF3-03F2-7DE0-E5186451572D}"/>
              </a:ext>
            </a:extLst>
          </p:cNvPr>
          <p:cNvSpPr/>
          <p:nvPr/>
        </p:nvSpPr>
        <p:spPr>
          <a:xfrm>
            <a:off x="8606576" y="2104129"/>
            <a:ext cx="825524" cy="825524"/>
          </a:xfrm>
          <a:prstGeom prst="ellipse">
            <a:avLst/>
          </a:prstGeom>
          <a:noFill/>
          <a:ln w="76200">
            <a:solidFill>
              <a:srgbClr val="03AFF8">
                <a:alpha val="79535"/>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0955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4</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Choose an amount </a:t>
            </a:r>
            <a:br>
              <a:rPr lang="en-US" sz="4500" dirty="0">
                <a:solidFill>
                  <a:srgbClr val="006598"/>
                </a:solidFill>
              </a:rPr>
            </a:br>
            <a:r>
              <a:rPr lang="en-US" sz="4500" dirty="0">
                <a:solidFill>
                  <a:srgbClr val="006598"/>
                </a:solidFill>
              </a:rPr>
              <a:t>to add</a:t>
            </a:r>
          </a:p>
        </p:txBody>
      </p:sp>
      <p:sp>
        <p:nvSpPr>
          <p:cNvPr id="3" name="TextBox 2">
            <a:extLst>
              <a:ext uri="{FF2B5EF4-FFF2-40B4-BE49-F238E27FC236}">
                <a16:creationId xmlns:a16="http://schemas.microsoft.com/office/drawing/2014/main" id="{59DBFEF1-6C16-15BC-AA60-FFABF688A70B}"/>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LOAD CASH VALUE</a:t>
            </a:r>
          </a:p>
        </p:txBody>
      </p:sp>
      <p:pic>
        <p:nvPicPr>
          <p:cNvPr id="4" name="Picture 3" descr="A smartphone showing the Load Cash Value screen.  An arrow indicates the amounts shown for selection under Choose an Amount. ">
            <a:extLst>
              <a:ext uri="{FF2B5EF4-FFF2-40B4-BE49-F238E27FC236}">
                <a16:creationId xmlns:a16="http://schemas.microsoft.com/office/drawing/2014/main" id="{B46BE533-E04B-BC77-A4EC-1B988B38D67C}"/>
              </a:ext>
            </a:extLst>
          </p:cNvPr>
          <p:cNvPicPr>
            <a:picLocks noChangeAspect="1"/>
          </p:cNvPicPr>
          <p:nvPr/>
        </p:nvPicPr>
        <p:blipFill>
          <a:blip r:embed="rId2"/>
          <a:stretch>
            <a:fillRect/>
          </a:stretch>
        </p:blipFill>
        <p:spPr>
          <a:xfrm>
            <a:off x="7243947" y="261255"/>
            <a:ext cx="3325645" cy="6207870"/>
          </a:xfrm>
          <a:prstGeom prst="rect">
            <a:avLst/>
          </a:prstGeom>
        </p:spPr>
      </p:pic>
      <p:sp>
        <p:nvSpPr>
          <p:cNvPr id="5" name="Left Arrow 4" descr="Arrow to indicate the dollar amounts near the top of the Load Cash Value screen image. ">
            <a:extLst>
              <a:ext uri="{FF2B5EF4-FFF2-40B4-BE49-F238E27FC236}">
                <a16:creationId xmlns:a16="http://schemas.microsoft.com/office/drawing/2014/main" id="{F67273DC-D1E1-3532-4A01-9D47C9392A7E}"/>
              </a:ext>
            </a:extLst>
          </p:cNvPr>
          <p:cNvSpPr/>
          <p:nvPr/>
        </p:nvSpPr>
        <p:spPr>
          <a:xfrm>
            <a:off x="10720192" y="2243622"/>
            <a:ext cx="633608" cy="363255"/>
          </a:xfrm>
          <a:prstGeom prst="leftArrow">
            <a:avLst/>
          </a:prstGeom>
          <a:solidFill>
            <a:srgbClr val="03A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210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5</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Select “One-Time</a:t>
            </a:r>
            <a:br>
              <a:rPr lang="en-US" sz="4500" dirty="0">
                <a:solidFill>
                  <a:srgbClr val="006598"/>
                </a:solidFill>
              </a:rPr>
            </a:br>
            <a:r>
              <a:rPr lang="en-US" sz="4500" dirty="0">
                <a:solidFill>
                  <a:srgbClr val="006598"/>
                </a:solidFill>
              </a:rPr>
              <a:t>Load” or “Set Up</a:t>
            </a:r>
            <a:br>
              <a:rPr lang="en-US" sz="4500" dirty="0">
                <a:solidFill>
                  <a:srgbClr val="006598"/>
                </a:solidFill>
              </a:rPr>
            </a:br>
            <a:r>
              <a:rPr lang="en-US" sz="4500" dirty="0">
                <a:solidFill>
                  <a:srgbClr val="006598"/>
                </a:solidFill>
              </a:rPr>
              <a:t>as Autoload” </a:t>
            </a:r>
          </a:p>
        </p:txBody>
      </p:sp>
      <p:sp>
        <p:nvSpPr>
          <p:cNvPr id="5" name="TextBox 4">
            <a:extLst>
              <a:ext uri="{FF2B5EF4-FFF2-40B4-BE49-F238E27FC236}">
                <a16:creationId xmlns:a16="http://schemas.microsoft.com/office/drawing/2014/main" id="{CC5357F1-9B28-360C-BE23-B00C823305B0}"/>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LOAD CASH VALUE</a:t>
            </a:r>
          </a:p>
        </p:txBody>
      </p:sp>
      <p:pic>
        <p:nvPicPr>
          <p:cNvPr id="4" name="Picture 3" descr="A smartphone showing the Load Cash Value screen.  The One-time load and Set-up as autoload options near the bottom of the screen are indicated. ">
            <a:extLst>
              <a:ext uri="{FF2B5EF4-FFF2-40B4-BE49-F238E27FC236}">
                <a16:creationId xmlns:a16="http://schemas.microsoft.com/office/drawing/2014/main" id="{CF0F7B7E-9076-D8F2-7207-69D978FE7C1D}"/>
              </a:ext>
            </a:extLst>
          </p:cNvPr>
          <p:cNvPicPr>
            <a:picLocks noChangeAspect="1"/>
          </p:cNvPicPr>
          <p:nvPr/>
        </p:nvPicPr>
        <p:blipFill>
          <a:blip r:embed="rId2"/>
          <a:stretch>
            <a:fillRect/>
          </a:stretch>
        </p:blipFill>
        <p:spPr>
          <a:xfrm>
            <a:off x="7184572" y="272670"/>
            <a:ext cx="3474011" cy="6243955"/>
          </a:xfrm>
          <a:prstGeom prst="rect">
            <a:avLst/>
          </a:prstGeom>
        </p:spPr>
      </p:pic>
      <p:sp>
        <p:nvSpPr>
          <p:cNvPr id="3" name="Oval 2" descr="Oval to indicate the one-time load and set up as autoload buttons on the load cash value screen image. ">
            <a:extLst>
              <a:ext uri="{FF2B5EF4-FFF2-40B4-BE49-F238E27FC236}">
                <a16:creationId xmlns:a16="http://schemas.microsoft.com/office/drawing/2014/main" id="{7B1F49F8-9EB0-0A29-6D5A-3B399930B918}"/>
              </a:ext>
            </a:extLst>
          </p:cNvPr>
          <p:cNvSpPr/>
          <p:nvPr/>
        </p:nvSpPr>
        <p:spPr>
          <a:xfrm>
            <a:off x="8508815" y="4631499"/>
            <a:ext cx="825524" cy="825524"/>
          </a:xfrm>
          <a:prstGeom prst="ellipse">
            <a:avLst/>
          </a:prstGeom>
          <a:noFill/>
          <a:ln w="76200">
            <a:solidFill>
              <a:srgbClr val="03AFF8">
                <a:alpha val="79535"/>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7276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6</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Tap “Confirm Order”</a:t>
            </a:r>
          </a:p>
        </p:txBody>
      </p:sp>
      <p:sp>
        <p:nvSpPr>
          <p:cNvPr id="5" name="TextBox 4">
            <a:extLst>
              <a:ext uri="{FF2B5EF4-FFF2-40B4-BE49-F238E27FC236}">
                <a16:creationId xmlns:a16="http://schemas.microsoft.com/office/drawing/2014/main" id="{A7EE32EF-9378-6640-5E7F-7665502FC735}"/>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LOAD CASH VALUE</a:t>
            </a:r>
          </a:p>
        </p:txBody>
      </p:sp>
      <p:pic>
        <p:nvPicPr>
          <p:cNvPr id="4" name="Picture 3" descr="A smartphone showing the Review Order screen.  The Confirm Order button is indicated. ">
            <a:extLst>
              <a:ext uri="{FF2B5EF4-FFF2-40B4-BE49-F238E27FC236}">
                <a16:creationId xmlns:a16="http://schemas.microsoft.com/office/drawing/2014/main" id="{63CEB62E-6EF1-EF3A-0197-CA67A1FD0AC6}"/>
              </a:ext>
            </a:extLst>
          </p:cNvPr>
          <p:cNvPicPr>
            <a:picLocks noChangeAspect="1"/>
          </p:cNvPicPr>
          <p:nvPr/>
        </p:nvPicPr>
        <p:blipFill>
          <a:blip r:embed="rId2"/>
          <a:stretch>
            <a:fillRect/>
          </a:stretch>
        </p:blipFill>
        <p:spPr>
          <a:xfrm>
            <a:off x="7172697" y="305750"/>
            <a:ext cx="3396870" cy="6121730"/>
          </a:xfrm>
          <a:prstGeom prst="rect">
            <a:avLst/>
          </a:prstGeom>
        </p:spPr>
      </p:pic>
      <p:sp>
        <p:nvSpPr>
          <p:cNvPr id="3" name="Oval 2" descr="Oval to indicate the Confirm Order button near the bottom of the Review Order screen image.">
            <a:extLst>
              <a:ext uri="{FF2B5EF4-FFF2-40B4-BE49-F238E27FC236}">
                <a16:creationId xmlns:a16="http://schemas.microsoft.com/office/drawing/2014/main" id="{B5BCFAA5-48DF-4BE7-E0A4-AB5D8427FC97}"/>
              </a:ext>
            </a:extLst>
          </p:cNvPr>
          <p:cNvSpPr/>
          <p:nvPr/>
        </p:nvSpPr>
        <p:spPr>
          <a:xfrm>
            <a:off x="8601802" y="4815499"/>
            <a:ext cx="825524" cy="825524"/>
          </a:xfrm>
          <a:prstGeom prst="ellipse">
            <a:avLst/>
          </a:prstGeom>
          <a:noFill/>
          <a:ln w="76200">
            <a:solidFill>
              <a:srgbClr val="03AFF8">
                <a:alpha val="79535"/>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4936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5D77F81-D482-06EC-D08F-ECC9C3A1B04A}"/>
              </a:ext>
            </a:extLst>
          </p:cNvPr>
          <p:cNvSpPr>
            <a:spLocks noGrp="1"/>
          </p:cNvSpPr>
          <p:nvPr>
            <p:ph type="title"/>
          </p:nvPr>
        </p:nvSpPr>
        <p:spPr>
          <a:xfrm>
            <a:off x="838200" y="1718912"/>
            <a:ext cx="10515600" cy="1325563"/>
          </a:xfrm>
          <a:ln>
            <a:solidFill>
              <a:schemeClr val="bg1"/>
            </a:solidFill>
          </a:ln>
        </p:spPr>
        <p:txBody>
          <a:bodyPr>
            <a:normAutofit/>
          </a:bodyPr>
          <a:lstStyle/>
          <a:p>
            <a:pPr algn="ctr"/>
            <a:r>
              <a:rPr lang="en-US" sz="4000" b="1" dirty="0">
                <a:solidFill>
                  <a:schemeClr val="bg1"/>
                </a:solidFill>
              </a:rPr>
              <a:t>LOAD PASSES:</a:t>
            </a:r>
          </a:p>
        </p:txBody>
      </p:sp>
      <p:sp>
        <p:nvSpPr>
          <p:cNvPr id="7" name="Title 1">
            <a:extLst>
              <a:ext uri="{FF2B5EF4-FFF2-40B4-BE49-F238E27FC236}">
                <a16:creationId xmlns:a16="http://schemas.microsoft.com/office/drawing/2014/main" id="{0F09F79A-0DD6-06D7-7C86-AF9396D28651}"/>
              </a:ext>
            </a:extLst>
          </p:cNvPr>
          <p:cNvSpPr txBox="1">
            <a:spLocks/>
          </p:cNvSpPr>
          <p:nvPr/>
        </p:nvSpPr>
        <p:spPr>
          <a:xfrm>
            <a:off x="838200" y="2740191"/>
            <a:ext cx="10515600" cy="1325563"/>
          </a:xfrm>
          <a:prstGeom prst="rect">
            <a:avLst/>
          </a:prstGeom>
          <a:ln>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6000" dirty="0">
                <a:solidFill>
                  <a:schemeClr val="bg1"/>
                </a:solidFill>
              </a:rPr>
              <a:t>How to Load a Transit Pass</a:t>
            </a:r>
          </a:p>
        </p:txBody>
      </p:sp>
    </p:spTree>
    <p:extLst>
      <p:ext uri="{BB962C8B-B14F-4D97-AF65-F5344CB8AC3E}">
        <p14:creationId xmlns:p14="http://schemas.microsoft.com/office/powerpoint/2010/main" val="2783900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1</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Open the Clipper </a:t>
            </a:r>
            <a:br>
              <a:rPr lang="en-US" sz="4500" dirty="0">
                <a:solidFill>
                  <a:srgbClr val="006598"/>
                </a:solidFill>
              </a:rPr>
            </a:br>
            <a:r>
              <a:rPr lang="en-US" sz="4500" dirty="0">
                <a:solidFill>
                  <a:srgbClr val="006598"/>
                </a:solidFill>
              </a:rPr>
              <a:t>App and sign in to </a:t>
            </a:r>
            <a:br>
              <a:rPr lang="en-US" sz="4500" dirty="0">
                <a:solidFill>
                  <a:srgbClr val="006598"/>
                </a:solidFill>
              </a:rPr>
            </a:br>
            <a:r>
              <a:rPr lang="en-US" sz="4500" dirty="0">
                <a:solidFill>
                  <a:srgbClr val="006598"/>
                </a:solidFill>
              </a:rPr>
              <a:t>your account</a:t>
            </a:r>
          </a:p>
        </p:txBody>
      </p:sp>
      <p:sp>
        <p:nvSpPr>
          <p:cNvPr id="5" name="TextBox 4">
            <a:extLst>
              <a:ext uri="{FF2B5EF4-FFF2-40B4-BE49-F238E27FC236}">
                <a16:creationId xmlns:a16="http://schemas.microsoft.com/office/drawing/2014/main" id="{86452267-0D05-7702-E8CD-2DF40F61868E}"/>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LOAD A TRANSIT PASS</a:t>
            </a:r>
          </a:p>
        </p:txBody>
      </p:sp>
      <p:pic>
        <p:nvPicPr>
          <p:cNvPr id="4" name="Picture 3" descr="A smartphone with the Clipper Card sign-in screen showing.  The Sign-in button is indicated.  ">
            <a:extLst>
              <a:ext uri="{FF2B5EF4-FFF2-40B4-BE49-F238E27FC236}">
                <a16:creationId xmlns:a16="http://schemas.microsoft.com/office/drawing/2014/main" id="{47A4949C-5F8E-2B9E-C5E6-FBB3D7A5047B}"/>
              </a:ext>
            </a:extLst>
          </p:cNvPr>
          <p:cNvPicPr>
            <a:picLocks noChangeAspect="1"/>
          </p:cNvPicPr>
          <p:nvPr/>
        </p:nvPicPr>
        <p:blipFill>
          <a:blip r:embed="rId2"/>
          <a:stretch>
            <a:fillRect/>
          </a:stretch>
        </p:blipFill>
        <p:spPr>
          <a:xfrm>
            <a:off x="6939200" y="193942"/>
            <a:ext cx="3623035" cy="6298933"/>
          </a:xfrm>
          <a:prstGeom prst="rect">
            <a:avLst/>
          </a:prstGeom>
        </p:spPr>
      </p:pic>
      <p:sp>
        <p:nvSpPr>
          <p:cNvPr id="3" name="Oval 2" descr="Oval to indicate the sign-in button on the Clipper sign-in screen image.">
            <a:extLst>
              <a:ext uri="{FF2B5EF4-FFF2-40B4-BE49-F238E27FC236}">
                <a16:creationId xmlns:a16="http://schemas.microsoft.com/office/drawing/2014/main" id="{632D21B7-D9F8-D19E-5347-CF5B01A1A3E4}"/>
              </a:ext>
            </a:extLst>
          </p:cNvPr>
          <p:cNvSpPr/>
          <p:nvPr/>
        </p:nvSpPr>
        <p:spPr>
          <a:xfrm>
            <a:off x="8594050" y="3855930"/>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7824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A309A-79A2-A898-BE5A-39AAE497CDEA}"/>
              </a:ext>
            </a:extLst>
          </p:cNvPr>
          <p:cNvSpPr>
            <a:spLocks noGrp="1"/>
          </p:cNvSpPr>
          <p:nvPr>
            <p:ph type="title"/>
          </p:nvPr>
        </p:nvSpPr>
        <p:spPr>
          <a:ln>
            <a:solidFill>
              <a:schemeClr val="bg1"/>
            </a:solidFill>
          </a:ln>
        </p:spPr>
        <p:txBody>
          <a:bodyPr>
            <a:normAutofit/>
          </a:bodyPr>
          <a:lstStyle/>
          <a:p>
            <a:r>
              <a:rPr lang="en-US" sz="3000" b="1" dirty="0">
                <a:solidFill>
                  <a:schemeClr val="bg1"/>
                </a:solidFill>
              </a:rPr>
              <a:t>EXISTING IN-APP FEATURES:</a:t>
            </a:r>
          </a:p>
        </p:txBody>
      </p:sp>
      <p:sp>
        <p:nvSpPr>
          <p:cNvPr id="3" name="Content Placeholder 2">
            <a:extLst>
              <a:ext uri="{FF2B5EF4-FFF2-40B4-BE49-F238E27FC236}">
                <a16:creationId xmlns:a16="http://schemas.microsoft.com/office/drawing/2014/main" id="{24F03A5B-C0AB-39FD-A4B2-5AEA33F67B25}"/>
              </a:ext>
            </a:extLst>
          </p:cNvPr>
          <p:cNvSpPr>
            <a:spLocks noGrp="1"/>
          </p:cNvSpPr>
          <p:nvPr>
            <p:ph idx="1"/>
          </p:nvPr>
        </p:nvSpPr>
        <p:spPr/>
        <p:txBody>
          <a:bodyPr>
            <a:normAutofit/>
          </a:bodyPr>
          <a:lstStyle/>
          <a:p>
            <a:pPr marL="514350" indent="-514350">
              <a:lnSpc>
                <a:spcPct val="120000"/>
              </a:lnSpc>
              <a:buAutoNum type="arabicPeriod"/>
            </a:pPr>
            <a:r>
              <a:rPr lang="en-US" sz="4500" dirty="0">
                <a:solidFill>
                  <a:schemeClr val="bg1"/>
                </a:solidFill>
              </a:rPr>
              <a:t> Load cash value</a:t>
            </a:r>
          </a:p>
          <a:p>
            <a:pPr marL="514350" indent="-514350">
              <a:lnSpc>
                <a:spcPct val="120000"/>
              </a:lnSpc>
              <a:buAutoNum type="arabicPeriod"/>
            </a:pPr>
            <a:r>
              <a:rPr lang="en-US" sz="4500" dirty="0">
                <a:solidFill>
                  <a:schemeClr val="bg1"/>
                </a:solidFill>
              </a:rPr>
              <a:t> Load a transit pass</a:t>
            </a:r>
          </a:p>
          <a:p>
            <a:pPr marL="514350" indent="-514350">
              <a:lnSpc>
                <a:spcPct val="120000"/>
              </a:lnSpc>
              <a:buAutoNum type="arabicPeriod"/>
            </a:pPr>
            <a:r>
              <a:rPr lang="en-US" sz="4500" dirty="0">
                <a:solidFill>
                  <a:schemeClr val="bg1"/>
                </a:solidFill>
              </a:rPr>
              <a:t> Manage Autoload</a:t>
            </a:r>
          </a:p>
          <a:p>
            <a:pPr marL="514350" indent="-514350">
              <a:lnSpc>
                <a:spcPct val="120000"/>
              </a:lnSpc>
              <a:buAutoNum type="arabicPeriod"/>
            </a:pPr>
            <a:r>
              <a:rPr lang="en-US" sz="4500" dirty="0">
                <a:solidFill>
                  <a:schemeClr val="bg1"/>
                </a:solidFill>
              </a:rPr>
              <a:t> Trip tools</a:t>
            </a:r>
          </a:p>
        </p:txBody>
      </p:sp>
      <p:pic>
        <p:nvPicPr>
          <p:cNvPr id="6" name="Picture 5" descr="A smart phone with the Clipper Card sign-in screen showing.  Sign In and Create Account are the two options. ">
            <a:extLst>
              <a:ext uri="{FF2B5EF4-FFF2-40B4-BE49-F238E27FC236}">
                <a16:creationId xmlns:a16="http://schemas.microsoft.com/office/drawing/2014/main" id="{A0259C14-97DD-739D-1B35-1FB336B7AC7B}"/>
              </a:ext>
            </a:extLst>
          </p:cNvPr>
          <p:cNvPicPr>
            <a:picLocks noChangeAspect="1"/>
          </p:cNvPicPr>
          <p:nvPr/>
        </p:nvPicPr>
        <p:blipFill>
          <a:blip r:embed="rId2"/>
          <a:stretch>
            <a:fillRect/>
          </a:stretch>
        </p:blipFill>
        <p:spPr>
          <a:xfrm>
            <a:off x="7258879" y="0"/>
            <a:ext cx="4205669" cy="6858000"/>
          </a:xfrm>
          <a:prstGeom prst="rect">
            <a:avLst/>
          </a:prstGeom>
        </p:spPr>
      </p:pic>
    </p:spTree>
    <p:extLst>
      <p:ext uri="{BB962C8B-B14F-4D97-AF65-F5344CB8AC3E}">
        <p14:creationId xmlns:p14="http://schemas.microsoft.com/office/powerpoint/2010/main" val="2367948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2</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Select the “Cards” option at the bottom of your screen</a:t>
            </a:r>
          </a:p>
        </p:txBody>
      </p:sp>
      <p:sp>
        <p:nvSpPr>
          <p:cNvPr id="3" name="TextBox 2">
            <a:extLst>
              <a:ext uri="{FF2B5EF4-FFF2-40B4-BE49-F238E27FC236}">
                <a16:creationId xmlns:a16="http://schemas.microsoft.com/office/drawing/2014/main" id="{D4BD2B35-DFC6-E7EB-BF40-070D78F46CDF}"/>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LOAD A TRANSIT PASS</a:t>
            </a:r>
          </a:p>
        </p:txBody>
      </p:sp>
      <p:pic>
        <p:nvPicPr>
          <p:cNvPr id="5" name="Picture 4" descr="A smartphone with the Clipper home screen showing.  The Cards icon in the apps tray is indicated. ">
            <a:extLst>
              <a:ext uri="{FF2B5EF4-FFF2-40B4-BE49-F238E27FC236}">
                <a16:creationId xmlns:a16="http://schemas.microsoft.com/office/drawing/2014/main" id="{22C0BC46-6759-6115-FC03-1949BF82B397}"/>
              </a:ext>
            </a:extLst>
          </p:cNvPr>
          <p:cNvPicPr>
            <a:picLocks noChangeAspect="1"/>
          </p:cNvPicPr>
          <p:nvPr/>
        </p:nvPicPr>
        <p:blipFill>
          <a:blip r:embed="rId2"/>
          <a:stretch>
            <a:fillRect/>
          </a:stretch>
        </p:blipFill>
        <p:spPr>
          <a:xfrm>
            <a:off x="7164459" y="301275"/>
            <a:ext cx="3443848" cy="6191599"/>
          </a:xfrm>
          <a:prstGeom prst="rect">
            <a:avLst/>
          </a:prstGeom>
        </p:spPr>
      </p:pic>
      <p:sp>
        <p:nvSpPr>
          <p:cNvPr id="8" name="Oval 7" descr="Oval to indicate the Cards icon in the app tray on the home screen image.">
            <a:extLst>
              <a:ext uri="{FF2B5EF4-FFF2-40B4-BE49-F238E27FC236}">
                <a16:creationId xmlns:a16="http://schemas.microsoft.com/office/drawing/2014/main" id="{52EBDF35-3716-F9BA-28B2-2086AC1BE819}"/>
              </a:ext>
            </a:extLst>
          </p:cNvPr>
          <p:cNvSpPr/>
          <p:nvPr/>
        </p:nvSpPr>
        <p:spPr>
          <a:xfrm>
            <a:off x="8293426" y="5271371"/>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842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D1D6E3-4D05-4404-4E85-10D1E46451F1}"/>
              </a:ext>
            </a:extLst>
          </p:cNvPr>
          <p:cNvSpPr>
            <a:spLocks noGrp="1"/>
          </p:cNvSpPr>
          <p:nvPr>
            <p:ph type="title"/>
          </p:nvPr>
        </p:nvSpPr>
        <p:spPr>
          <a:xfrm>
            <a:off x="838200" y="-1476079"/>
            <a:ext cx="10735849" cy="1325563"/>
          </a:xfrm>
        </p:spPr>
        <p:txBody>
          <a:bodyPr vert="horz" lIns="91440" tIns="45720" rIns="91440" bIns="45720" rtlCol="0" anchor="b">
            <a:noAutofit/>
          </a:bodyPr>
          <a:lstStyle/>
          <a:p>
            <a:r>
              <a:rPr lang="en-US" dirty="0"/>
              <a:t>Note on How to Access Multiple Cards</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825625"/>
            <a:ext cx="6560127" cy="4351338"/>
          </a:xfrm>
        </p:spPr>
        <p:txBody>
          <a:bodyPr>
            <a:noAutofit/>
          </a:bodyPr>
          <a:lstStyle/>
          <a:p>
            <a:pPr marL="0" indent="0">
              <a:lnSpc>
                <a:spcPct val="100000"/>
              </a:lnSpc>
              <a:buNone/>
            </a:pPr>
            <a:r>
              <a:rPr lang="en-US" sz="3500" dirty="0">
                <a:solidFill>
                  <a:srgbClr val="006598"/>
                </a:solidFill>
              </a:rPr>
              <a:t>Note: If you have more than one Clipper card in your app, you will have to swipe to select the one you would like to use.﻿</a:t>
            </a:r>
          </a:p>
        </p:txBody>
      </p:sp>
      <p:sp>
        <p:nvSpPr>
          <p:cNvPr id="5" name="TextBox 4">
            <a:extLst>
              <a:ext uri="{FF2B5EF4-FFF2-40B4-BE49-F238E27FC236}">
                <a16:creationId xmlns:a16="http://schemas.microsoft.com/office/drawing/2014/main" id="{9AF2F92E-5BD1-04CD-5BBB-A31C2A174A9F}"/>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LOAD A TRANSIT PASS</a:t>
            </a:r>
          </a:p>
        </p:txBody>
      </p:sp>
      <p:pic>
        <p:nvPicPr>
          <p:cNvPr id="9" name="Picture 8" descr="A smartphone with the Cards screen showing.  The Clipper Card showing at the top of the screen is indicated to show that if there are multiple cards on the account another card can be reached by swiping.  ">
            <a:extLst>
              <a:ext uri="{FF2B5EF4-FFF2-40B4-BE49-F238E27FC236}">
                <a16:creationId xmlns:a16="http://schemas.microsoft.com/office/drawing/2014/main" id="{9575C1AC-F692-9A01-01A9-B475FBCAD41F}"/>
              </a:ext>
            </a:extLst>
          </p:cNvPr>
          <p:cNvPicPr>
            <a:picLocks noChangeAspect="1"/>
          </p:cNvPicPr>
          <p:nvPr/>
        </p:nvPicPr>
        <p:blipFill>
          <a:blip r:embed="rId2"/>
          <a:stretch>
            <a:fillRect/>
          </a:stretch>
        </p:blipFill>
        <p:spPr>
          <a:xfrm>
            <a:off x="7148947" y="273134"/>
            <a:ext cx="3479514" cy="6216732"/>
          </a:xfrm>
          <a:prstGeom prst="rect">
            <a:avLst/>
          </a:prstGeom>
        </p:spPr>
      </p:pic>
      <p:sp>
        <p:nvSpPr>
          <p:cNvPr id="4" name="Left Arrow 3" descr="Arrow to indicate that a user should swipe near the top of the screen to switch the active card shown when multiple cards are available. ">
            <a:extLst>
              <a:ext uri="{FF2B5EF4-FFF2-40B4-BE49-F238E27FC236}">
                <a16:creationId xmlns:a16="http://schemas.microsoft.com/office/drawing/2014/main" id="{E4B5EA71-5AFD-13F1-D26E-5C475802C322}"/>
              </a:ext>
            </a:extLst>
          </p:cNvPr>
          <p:cNvSpPr/>
          <p:nvPr/>
        </p:nvSpPr>
        <p:spPr>
          <a:xfrm>
            <a:off x="10720192" y="1740792"/>
            <a:ext cx="633608" cy="363255"/>
          </a:xfrm>
          <a:prstGeom prst="leftArrow">
            <a:avLst/>
          </a:prstGeom>
          <a:solidFill>
            <a:srgbClr val="03A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2722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2</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Tap “Load Cash </a:t>
            </a:r>
            <a:br>
              <a:rPr lang="en-US" sz="4500" dirty="0">
                <a:solidFill>
                  <a:srgbClr val="006598"/>
                </a:solidFill>
              </a:rPr>
            </a:br>
            <a:r>
              <a:rPr lang="en-US" sz="4500" dirty="0">
                <a:solidFill>
                  <a:srgbClr val="006598"/>
                </a:solidFill>
              </a:rPr>
              <a:t>Value or Passes” </a:t>
            </a:r>
          </a:p>
        </p:txBody>
      </p:sp>
      <p:sp>
        <p:nvSpPr>
          <p:cNvPr id="3" name="TextBox 2">
            <a:extLst>
              <a:ext uri="{FF2B5EF4-FFF2-40B4-BE49-F238E27FC236}">
                <a16:creationId xmlns:a16="http://schemas.microsoft.com/office/drawing/2014/main" id="{36F67E56-A2AE-01A2-6B97-33896C301BBB}"/>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LOAD A TRANSIT PASS</a:t>
            </a:r>
          </a:p>
        </p:txBody>
      </p:sp>
      <p:pic>
        <p:nvPicPr>
          <p:cNvPr id="4" name="Picture 3" descr="A smartphone showing the Cards screen.  The Load Cash Value or Passes button is indicated. ">
            <a:extLst>
              <a:ext uri="{FF2B5EF4-FFF2-40B4-BE49-F238E27FC236}">
                <a16:creationId xmlns:a16="http://schemas.microsoft.com/office/drawing/2014/main" id="{DDD86166-52BA-A9A9-C193-D7B655C1E7B1}"/>
              </a:ext>
            </a:extLst>
          </p:cNvPr>
          <p:cNvPicPr>
            <a:picLocks noChangeAspect="1"/>
          </p:cNvPicPr>
          <p:nvPr/>
        </p:nvPicPr>
        <p:blipFill>
          <a:blip r:embed="rId2"/>
          <a:stretch>
            <a:fillRect/>
          </a:stretch>
        </p:blipFill>
        <p:spPr>
          <a:xfrm>
            <a:off x="7219147" y="339829"/>
            <a:ext cx="3502925" cy="6153045"/>
          </a:xfrm>
          <a:prstGeom prst="rect">
            <a:avLst/>
          </a:prstGeom>
        </p:spPr>
      </p:pic>
      <p:sp>
        <p:nvSpPr>
          <p:cNvPr id="5" name="Oval 4" descr="An oval to indicate the Load Cahs Value or Passes on the Cards screen image shown. ">
            <a:extLst>
              <a:ext uri="{FF2B5EF4-FFF2-40B4-BE49-F238E27FC236}">
                <a16:creationId xmlns:a16="http://schemas.microsoft.com/office/drawing/2014/main" id="{D56F3A29-920E-1ADF-2C4A-E3D2ABA0A562}"/>
              </a:ext>
            </a:extLst>
          </p:cNvPr>
          <p:cNvSpPr/>
          <p:nvPr/>
        </p:nvSpPr>
        <p:spPr>
          <a:xfrm>
            <a:off x="8557847" y="4418543"/>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3149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3</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Select “Transit Pass”</a:t>
            </a:r>
          </a:p>
        </p:txBody>
      </p:sp>
      <p:sp>
        <p:nvSpPr>
          <p:cNvPr id="5" name="TextBox 4">
            <a:extLst>
              <a:ext uri="{FF2B5EF4-FFF2-40B4-BE49-F238E27FC236}">
                <a16:creationId xmlns:a16="http://schemas.microsoft.com/office/drawing/2014/main" id="{531AC6EA-D742-68E7-6D66-E3540E667EF0}"/>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LOAD A TRANSIT PASS</a:t>
            </a:r>
          </a:p>
        </p:txBody>
      </p:sp>
      <p:pic>
        <p:nvPicPr>
          <p:cNvPr id="4" name="Picture 3" descr="A smartphone showing the Load screen. The Transit Pass option is indicated. ">
            <a:extLst>
              <a:ext uri="{FF2B5EF4-FFF2-40B4-BE49-F238E27FC236}">
                <a16:creationId xmlns:a16="http://schemas.microsoft.com/office/drawing/2014/main" id="{55D0C112-E5D3-884E-ED41-88C208576455}"/>
              </a:ext>
            </a:extLst>
          </p:cNvPr>
          <p:cNvPicPr>
            <a:picLocks noChangeAspect="1"/>
          </p:cNvPicPr>
          <p:nvPr/>
        </p:nvPicPr>
        <p:blipFill>
          <a:blip r:embed="rId2"/>
          <a:stretch>
            <a:fillRect/>
          </a:stretch>
        </p:blipFill>
        <p:spPr>
          <a:xfrm>
            <a:off x="7127423" y="425431"/>
            <a:ext cx="3391450" cy="6067444"/>
          </a:xfrm>
          <a:prstGeom prst="rect">
            <a:avLst/>
          </a:prstGeom>
        </p:spPr>
      </p:pic>
      <p:sp>
        <p:nvSpPr>
          <p:cNvPr id="3" name="Oval 2" descr="Oval to indicate the Transit Passes on the Load screen image. ">
            <a:extLst>
              <a:ext uri="{FF2B5EF4-FFF2-40B4-BE49-F238E27FC236}">
                <a16:creationId xmlns:a16="http://schemas.microsoft.com/office/drawing/2014/main" id="{BC9F9699-FD4D-4F14-4668-531AFE9623F4}"/>
              </a:ext>
            </a:extLst>
          </p:cNvPr>
          <p:cNvSpPr/>
          <p:nvPr/>
        </p:nvSpPr>
        <p:spPr>
          <a:xfrm>
            <a:off x="8556472" y="3754369"/>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888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3</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Choose transit agency</a:t>
            </a:r>
          </a:p>
        </p:txBody>
      </p:sp>
      <p:sp>
        <p:nvSpPr>
          <p:cNvPr id="4" name="TextBox 3">
            <a:extLst>
              <a:ext uri="{FF2B5EF4-FFF2-40B4-BE49-F238E27FC236}">
                <a16:creationId xmlns:a16="http://schemas.microsoft.com/office/drawing/2014/main" id="{DC84146C-CB22-E7A1-2824-21C88F3C5D70}"/>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LOAD A TRANSIT PASS</a:t>
            </a:r>
          </a:p>
        </p:txBody>
      </p:sp>
      <p:pic>
        <p:nvPicPr>
          <p:cNvPr id="3" name="Picture 2" descr="A smartphone showing the Load a Transit Pass screen.  Multiple transit agencies are listed to select from. ">
            <a:extLst>
              <a:ext uri="{FF2B5EF4-FFF2-40B4-BE49-F238E27FC236}">
                <a16:creationId xmlns:a16="http://schemas.microsoft.com/office/drawing/2014/main" id="{C226B2D0-51BA-7463-05AC-198795F66946}"/>
              </a:ext>
            </a:extLst>
          </p:cNvPr>
          <p:cNvPicPr>
            <a:picLocks noChangeAspect="1"/>
          </p:cNvPicPr>
          <p:nvPr/>
        </p:nvPicPr>
        <p:blipFill>
          <a:blip r:embed="rId2"/>
          <a:stretch>
            <a:fillRect/>
          </a:stretch>
        </p:blipFill>
        <p:spPr>
          <a:xfrm>
            <a:off x="7049751" y="302338"/>
            <a:ext cx="3705083" cy="6190537"/>
          </a:xfrm>
          <a:prstGeom prst="rect">
            <a:avLst/>
          </a:prstGeom>
        </p:spPr>
      </p:pic>
    </p:spTree>
    <p:extLst>
      <p:ext uri="{BB962C8B-B14F-4D97-AF65-F5344CB8AC3E}">
        <p14:creationId xmlns:p14="http://schemas.microsoft.com/office/powerpoint/2010/main" val="4121731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3</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Choose your transit pass and tap “Continue”</a:t>
            </a:r>
          </a:p>
        </p:txBody>
      </p:sp>
      <p:sp>
        <p:nvSpPr>
          <p:cNvPr id="5" name="TextBox 4">
            <a:extLst>
              <a:ext uri="{FF2B5EF4-FFF2-40B4-BE49-F238E27FC236}">
                <a16:creationId xmlns:a16="http://schemas.microsoft.com/office/drawing/2014/main" id="{792B9B5D-C75B-9709-BB0B-2DF88FEBA915}"/>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LOAD A TRANSIT PASS</a:t>
            </a:r>
          </a:p>
        </p:txBody>
      </p:sp>
      <p:pic>
        <p:nvPicPr>
          <p:cNvPr id="8" name="Picture 7" descr="A smartphone showing the Load a Transit Pass screen.  There are many options listed under the Choose a pass.  The first pass is indicated as an example. ">
            <a:extLst>
              <a:ext uri="{FF2B5EF4-FFF2-40B4-BE49-F238E27FC236}">
                <a16:creationId xmlns:a16="http://schemas.microsoft.com/office/drawing/2014/main" id="{011C676F-59E4-489D-5655-E55C2E187E2C}"/>
              </a:ext>
            </a:extLst>
          </p:cNvPr>
          <p:cNvPicPr>
            <a:picLocks noChangeAspect="1"/>
          </p:cNvPicPr>
          <p:nvPr/>
        </p:nvPicPr>
        <p:blipFill>
          <a:blip r:embed="rId2"/>
          <a:stretch>
            <a:fillRect/>
          </a:stretch>
        </p:blipFill>
        <p:spPr>
          <a:xfrm>
            <a:off x="7077206" y="365125"/>
            <a:ext cx="3579619" cy="6137804"/>
          </a:xfrm>
          <a:prstGeom prst="rect">
            <a:avLst/>
          </a:prstGeom>
        </p:spPr>
      </p:pic>
      <p:sp>
        <p:nvSpPr>
          <p:cNvPr id="3" name="Oval 2" descr="An oval to indicate the Continue button on the Load a Transit Pass screen image.">
            <a:extLst>
              <a:ext uri="{FF2B5EF4-FFF2-40B4-BE49-F238E27FC236}">
                <a16:creationId xmlns:a16="http://schemas.microsoft.com/office/drawing/2014/main" id="{9186AAEC-1DCD-5084-BD5C-2987AFDEE637}"/>
              </a:ext>
            </a:extLst>
          </p:cNvPr>
          <p:cNvSpPr/>
          <p:nvPr/>
        </p:nvSpPr>
        <p:spPr>
          <a:xfrm>
            <a:off x="8588379" y="4828025"/>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descr="Left arrow to indicate the options to Choose a Pass on the Load a Transit Pass screen image. ">
            <a:extLst>
              <a:ext uri="{FF2B5EF4-FFF2-40B4-BE49-F238E27FC236}">
                <a16:creationId xmlns:a16="http://schemas.microsoft.com/office/drawing/2014/main" id="{A2CBADC3-0CBC-9604-1DD1-BABB0E993C93}"/>
              </a:ext>
            </a:extLst>
          </p:cNvPr>
          <p:cNvSpPr/>
          <p:nvPr/>
        </p:nvSpPr>
        <p:spPr>
          <a:xfrm>
            <a:off x="10720192" y="1765844"/>
            <a:ext cx="633608" cy="363255"/>
          </a:xfrm>
          <a:prstGeom prst="leftArrow">
            <a:avLst/>
          </a:prstGeom>
          <a:solidFill>
            <a:srgbClr val="03A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8399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158603-F813-C818-89F6-8E313580D947}"/>
              </a:ext>
            </a:extLst>
          </p:cNvPr>
          <p:cNvSpPr>
            <a:spLocks noGrp="1"/>
          </p:cNvSpPr>
          <p:nvPr>
            <p:ph type="title"/>
          </p:nvPr>
        </p:nvSpPr>
        <p:spPr>
          <a:xfrm>
            <a:off x="838200" y="-1325563"/>
            <a:ext cx="10515600" cy="1325563"/>
          </a:xfrm>
        </p:spPr>
        <p:txBody>
          <a:bodyPr vert="horz" lIns="91440" tIns="45720" rIns="91440" bIns="45720" rtlCol="0" anchor="b">
            <a:noAutofit/>
          </a:bodyPr>
          <a:lstStyle/>
          <a:p>
            <a:r>
              <a:rPr lang="en-US" dirty="0"/>
              <a:t>Note on Use of Zone and Station Tabs</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825625"/>
            <a:ext cx="6253480" cy="4351338"/>
          </a:xfrm>
        </p:spPr>
        <p:txBody>
          <a:bodyPr>
            <a:noAutofit/>
          </a:bodyPr>
          <a:lstStyle/>
          <a:p>
            <a:pPr marL="0" indent="0">
              <a:lnSpc>
                <a:spcPct val="100000"/>
              </a:lnSpc>
              <a:buNone/>
            </a:pPr>
            <a:r>
              <a:rPr lang="en-US" b="0" i="0" u="none" strike="noStrike" dirty="0">
                <a:solidFill>
                  <a:srgbClr val="006598"/>
                </a:solidFill>
                <a:effectLst/>
                <a:latin typeface="Arial" panose="020B0604020202020204" pitchFamily="34" charset="0"/>
              </a:rPr>
              <a:t>Note: Caltrain monthly passes are designated by</a:t>
            </a:r>
            <a:r>
              <a:rPr lang="en-US" b="1" i="0" u="none" strike="noStrike" dirty="0">
                <a:solidFill>
                  <a:srgbClr val="006598"/>
                </a:solidFill>
                <a:effectLst/>
                <a:latin typeface="Arial" panose="020B0604020202020204" pitchFamily="34" charset="0"/>
              </a:rPr>
              <a:t> Zone</a:t>
            </a:r>
            <a:r>
              <a:rPr lang="en-US" b="0" i="0" u="none" strike="noStrike" dirty="0">
                <a:solidFill>
                  <a:srgbClr val="006598"/>
                </a:solidFill>
                <a:effectLst/>
                <a:latin typeface="Arial" panose="020B0604020202020204" pitchFamily="34" charset="0"/>
              </a:rPr>
              <a:t> or by </a:t>
            </a:r>
            <a:r>
              <a:rPr lang="en-US" b="1" i="0" u="none" strike="noStrike" dirty="0">
                <a:solidFill>
                  <a:srgbClr val="006598"/>
                </a:solidFill>
                <a:effectLst/>
                <a:latin typeface="Arial" panose="020B0604020202020204" pitchFamily="34" charset="0"/>
              </a:rPr>
              <a:t>Station</a:t>
            </a:r>
            <a:r>
              <a:rPr lang="en-US" b="0" i="0" u="none" strike="noStrike" dirty="0">
                <a:solidFill>
                  <a:srgbClr val="006598"/>
                </a:solidFill>
                <a:effectLst/>
                <a:latin typeface="Arial" panose="020B0604020202020204" pitchFamily="34" charset="0"/>
              </a:rPr>
              <a:t>. Riders will have to choose an </a:t>
            </a:r>
            <a:r>
              <a:rPr lang="en-US" b="1" i="0" u="none" strike="noStrike" dirty="0">
                <a:solidFill>
                  <a:srgbClr val="006598"/>
                </a:solidFill>
                <a:effectLst/>
                <a:latin typeface="Arial" panose="020B0604020202020204" pitchFamily="34" charset="0"/>
              </a:rPr>
              <a:t>Origin Zone and Destination Zone</a:t>
            </a:r>
            <a:r>
              <a:rPr lang="en-US" b="0" i="0" u="none" strike="noStrike" dirty="0">
                <a:solidFill>
                  <a:srgbClr val="006598"/>
                </a:solidFill>
                <a:effectLst/>
                <a:latin typeface="Arial" panose="020B0604020202020204" pitchFamily="34" charset="0"/>
              </a:rPr>
              <a:t>, or an </a:t>
            </a:r>
            <a:r>
              <a:rPr lang="en-US" b="1" i="0" u="none" strike="noStrike" dirty="0">
                <a:solidFill>
                  <a:srgbClr val="006598"/>
                </a:solidFill>
                <a:effectLst/>
                <a:latin typeface="Arial" panose="020B0604020202020204" pitchFamily="34" charset="0"/>
              </a:rPr>
              <a:t>Origin Station and Destination Station </a:t>
            </a:r>
            <a:r>
              <a:rPr lang="en-US" b="0" i="0" u="none" strike="noStrike" dirty="0">
                <a:solidFill>
                  <a:srgbClr val="006598"/>
                </a:solidFill>
                <a:effectLst/>
                <a:latin typeface="Arial" panose="020B0604020202020204" pitchFamily="34" charset="0"/>
              </a:rPr>
              <a:t>for their monthly pass. </a:t>
            </a:r>
            <a:endParaRPr lang="en-US" dirty="0">
              <a:solidFill>
                <a:srgbClr val="006598"/>
              </a:solidFill>
            </a:endParaRPr>
          </a:p>
        </p:txBody>
      </p:sp>
      <p:sp>
        <p:nvSpPr>
          <p:cNvPr id="4" name="TextBox 3">
            <a:extLst>
              <a:ext uri="{FF2B5EF4-FFF2-40B4-BE49-F238E27FC236}">
                <a16:creationId xmlns:a16="http://schemas.microsoft.com/office/drawing/2014/main" id="{EC5C83CB-1B29-7093-3F2C-8B7BB305E650}"/>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LOAD A TRANSIT PASS</a:t>
            </a:r>
          </a:p>
        </p:txBody>
      </p:sp>
      <p:pic>
        <p:nvPicPr>
          <p:cNvPr id="5" name="Picture 4" descr="A smartphone showing the Load a Transit Pass screen.  The By Zone option on the screen is selected and multiple Zones are listed below.  The By Station option is not selected. ">
            <a:extLst>
              <a:ext uri="{FF2B5EF4-FFF2-40B4-BE49-F238E27FC236}">
                <a16:creationId xmlns:a16="http://schemas.microsoft.com/office/drawing/2014/main" id="{FD11E6AC-87EE-B7B5-9A64-3B1CEA2D48DD}"/>
              </a:ext>
            </a:extLst>
          </p:cNvPr>
          <p:cNvPicPr>
            <a:picLocks noChangeAspect="1"/>
          </p:cNvPicPr>
          <p:nvPr/>
        </p:nvPicPr>
        <p:blipFill>
          <a:blip r:embed="rId2"/>
          <a:stretch>
            <a:fillRect/>
          </a:stretch>
        </p:blipFill>
        <p:spPr>
          <a:xfrm>
            <a:off x="7245249" y="344385"/>
            <a:ext cx="3335543" cy="6191948"/>
          </a:xfrm>
          <a:prstGeom prst="rect">
            <a:avLst/>
          </a:prstGeom>
        </p:spPr>
      </p:pic>
    </p:spTree>
    <p:extLst>
      <p:ext uri="{BB962C8B-B14F-4D97-AF65-F5344CB8AC3E}">
        <p14:creationId xmlns:p14="http://schemas.microsoft.com/office/powerpoint/2010/main" val="70620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4</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Select “One-Time Load” or “Set Up as Autoload”</a:t>
            </a:r>
          </a:p>
        </p:txBody>
      </p:sp>
      <p:sp>
        <p:nvSpPr>
          <p:cNvPr id="3" name="TextBox 2">
            <a:extLst>
              <a:ext uri="{FF2B5EF4-FFF2-40B4-BE49-F238E27FC236}">
                <a16:creationId xmlns:a16="http://schemas.microsoft.com/office/drawing/2014/main" id="{1255E491-FCB1-9D6C-AACF-05DE93315F97}"/>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LOAD A TRANSIT PASS</a:t>
            </a:r>
          </a:p>
        </p:txBody>
      </p:sp>
      <p:pic>
        <p:nvPicPr>
          <p:cNvPr id="4" name="Picture 3" descr="A smartphone showing the Load a Transit Pass screen.  The two options towards the bottom of the screen are indicated: One-Time Load and Set-Up as Autoload.">
            <a:extLst>
              <a:ext uri="{FF2B5EF4-FFF2-40B4-BE49-F238E27FC236}">
                <a16:creationId xmlns:a16="http://schemas.microsoft.com/office/drawing/2014/main" id="{30E126B8-B39E-2AC5-551F-5ABB587F5D63}"/>
              </a:ext>
            </a:extLst>
          </p:cNvPr>
          <p:cNvPicPr>
            <a:picLocks noChangeAspect="1"/>
          </p:cNvPicPr>
          <p:nvPr/>
        </p:nvPicPr>
        <p:blipFill>
          <a:blip r:embed="rId2"/>
          <a:stretch>
            <a:fillRect/>
          </a:stretch>
        </p:blipFill>
        <p:spPr>
          <a:xfrm>
            <a:off x="7174183" y="387331"/>
            <a:ext cx="3473047" cy="6105544"/>
          </a:xfrm>
          <a:prstGeom prst="rect">
            <a:avLst/>
          </a:prstGeom>
        </p:spPr>
      </p:pic>
      <p:sp>
        <p:nvSpPr>
          <p:cNvPr id="5" name="Oval 4" descr="Oval to indicate the One Time Load or Set Up as Autoload buttons on the Load a Transit Pass screen image. ">
            <a:extLst>
              <a:ext uri="{FF2B5EF4-FFF2-40B4-BE49-F238E27FC236}">
                <a16:creationId xmlns:a16="http://schemas.microsoft.com/office/drawing/2014/main" id="{D8EE6063-D8EF-EB66-666E-5A7ECEB12BE9}"/>
              </a:ext>
            </a:extLst>
          </p:cNvPr>
          <p:cNvSpPr/>
          <p:nvPr/>
        </p:nvSpPr>
        <p:spPr>
          <a:xfrm>
            <a:off x="8558529" y="4615083"/>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660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5</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Confirm your order</a:t>
            </a:r>
          </a:p>
        </p:txBody>
      </p:sp>
      <p:sp>
        <p:nvSpPr>
          <p:cNvPr id="5" name="TextBox 4">
            <a:extLst>
              <a:ext uri="{FF2B5EF4-FFF2-40B4-BE49-F238E27FC236}">
                <a16:creationId xmlns:a16="http://schemas.microsoft.com/office/drawing/2014/main" id="{D74E6259-F7D2-7756-4297-C65C5492CB18}"/>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LOAD A TRANSIT PASS</a:t>
            </a:r>
          </a:p>
        </p:txBody>
      </p:sp>
      <p:pic>
        <p:nvPicPr>
          <p:cNvPr id="4" name="Picture 3" descr="A smartphone showing the Review Order screen.  The Confirm Order button is indicated towards the bottom of the screen.">
            <a:extLst>
              <a:ext uri="{FF2B5EF4-FFF2-40B4-BE49-F238E27FC236}">
                <a16:creationId xmlns:a16="http://schemas.microsoft.com/office/drawing/2014/main" id="{532EC98D-3E15-A934-C829-13059A75383A}"/>
              </a:ext>
            </a:extLst>
          </p:cNvPr>
          <p:cNvPicPr>
            <a:picLocks noChangeAspect="1"/>
          </p:cNvPicPr>
          <p:nvPr/>
        </p:nvPicPr>
        <p:blipFill>
          <a:blip r:embed="rId2"/>
          <a:stretch>
            <a:fillRect/>
          </a:stretch>
        </p:blipFill>
        <p:spPr>
          <a:xfrm>
            <a:off x="6964472" y="337674"/>
            <a:ext cx="3760016" cy="6159440"/>
          </a:xfrm>
          <a:prstGeom prst="rect">
            <a:avLst/>
          </a:prstGeom>
        </p:spPr>
      </p:pic>
      <p:sp>
        <p:nvSpPr>
          <p:cNvPr id="3" name="Oval 2" descr="Oval to indicate the Confirm Order button on the Review Order screen image. ">
            <a:extLst>
              <a:ext uri="{FF2B5EF4-FFF2-40B4-BE49-F238E27FC236}">
                <a16:creationId xmlns:a16="http://schemas.microsoft.com/office/drawing/2014/main" id="{B7FF0099-712F-A7B4-08CB-D6333C96A115}"/>
              </a:ext>
            </a:extLst>
          </p:cNvPr>
          <p:cNvSpPr/>
          <p:nvPr/>
        </p:nvSpPr>
        <p:spPr>
          <a:xfrm>
            <a:off x="8588379" y="4828025"/>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293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3C62767-63FB-C93D-2AC3-6BD1FDFCB4B6}"/>
              </a:ext>
            </a:extLst>
          </p:cNvPr>
          <p:cNvSpPr txBox="1">
            <a:spLocks noGrp="1"/>
          </p:cNvSpPr>
          <p:nvPr>
            <p:ph type="title" idx="4294967295"/>
          </p:nvPr>
        </p:nvSpPr>
        <p:spPr>
          <a:xfrm>
            <a:off x="838200" y="2740191"/>
            <a:ext cx="10515600" cy="1325563"/>
          </a:xfrm>
          <a:prstGeom prst="rect">
            <a:avLst/>
          </a:prstGeom>
          <a:noFill/>
          <a:ln>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How to Manage Autoload</a:t>
            </a:r>
          </a:p>
        </p:txBody>
      </p:sp>
      <p:sp>
        <p:nvSpPr>
          <p:cNvPr id="11" name="TextBox 10">
            <a:extLst>
              <a:ext uri="{FF2B5EF4-FFF2-40B4-BE49-F238E27FC236}">
                <a16:creationId xmlns:a16="http://schemas.microsoft.com/office/drawing/2014/main" id="{83762CB6-2A7C-E021-6BFA-F1C0FCDA550E}"/>
              </a:ext>
            </a:extLst>
          </p:cNvPr>
          <p:cNvSpPr txBox="1"/>
          <p:nvPr/>
        </p:nvSpPr>
        <p:spPr>
          <a:xfrm>
            <a:off x="838200" y="1682516"/>
            <a:ext cx="10628243" cy="1261884"/>
          </a:xfrm>
          <a:prstGeom prst="rect">
            <a:avLst/>
          </a:prstGeom>
          <a:noFill/>
          <a:ln>
            <a:solidFill>
              <a:schemeClr val="bg1"/>
            </a:solidFill>
          </a:ln>
        </p:spPr>
        <p:txBody>
          <a:bodyPr wrap="square">
            <a:spAutoFit/>
          </a:bodyPr>
          <a:lstStyle/>
          <a:p>
            <a:pPr algn="ctr"/>
            <a:endParaRPr lang="en-US" b="1" dirty="0">
              <a:solidFill>
                <a:schemeClr val="bg1"/>
              </a:solidFill>
              <a:latin typeface="Arial" panose="020B0604020202020204" pitchFamily="34" charset="0"/>
              <a:cs typeface="Arial" panose="020B0604020202020204" pitchFamily="34" charset="0"/>
            </a:endParaRPr>
          </a:p>
          <a:p>
            <a:pPr algn="ctr"/>
            <a:r>
              <a:rPr lang="en-US" sz="4000" b="1" dirty="0">
                <a:solidFill>
                  <a:schemeClr val="bg1"/>
                </a:solidFill>
                <a:latin typeface="Arial" panose="020B0604020202020204" pitchFamily="34" charset="0"/>
                <a:cs typeface="Arial" panose="020B0604020202020204" pitchFamily="34" charset="0"/>
              </a:rPr>
              <a:t>MANAGE AUTOLOAD:</a:t>
            </a:r>
          </a:p>
          <a:p>
            <a:pPr algn="ct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4195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Smartphone with  an adult Clipper Card is shown in an Apple Wallet. ">
            <a:extLst>
              <a:ext uri="{FF2B5EF4-FFF2-40B4-BE49-F238E27FC236}">
                <a16:creationId xmlns:a16="http://schemas.microsoft.com/office/drawing/2014/main" id="{9939D9C4-7C7A-5909-168E-CD4E662F7C09}"/>
              </a:ext>
            </a:extLst>
          </p:cNvPr>
          <p:cNvSpPr/>
          <p:nvPr/>
        </p:nvSpPr>
        <p:spPr>
          <a:xfrm>
            <a:off x="0" y="0"/>
            <a:ext cx="12192000" cy="6858000"/>
          </a:xfrm>
          <a:prstGeom prst="rect">
            <a:avLst/>
          </a:prstGeom>
          <a:solidFill>
            <a:srgbClr val="EF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724E5C-E614-85B3-6455-5D4244162CEF}"/>
              </a:ext>
            </a:extLst>
          </p:cNvPr>
          <p:cNvSpPr>
            <a:spLocks noGrp="1"/>
          </p:cNvSpPr>
          <p:nvPr>
            <p:ph type="title"/>
          </p:nvPr>
        </p:nvSpPr>
        <p:spPr/>
        <p:txBody>
          <a:bodyPr>
            <a:normAutofit/>
          </a:bodyPr>
          <a:lstStyle/>
          <a:p>
            <a:r>
              <a:rPr lang="en-US" sz="3500" b="1" dirty="0">
                <a:solidFill>
                  <a:srgbClr val="006598"/>
                </a:solidFill>
              </a:rPr>
              <a:t>TIP</a:t>
            </a:r>
          </a:p>
        </p:txBody>
      </p:sp>
      <p:sp>
        <p:nvSpPr>
          <p:cNvPr id="3" name="Content Placeholder 2">
            <a:extLst>
              <a:ext uri="{FF2B5EF4-FFF2-40B4-BE49-F238E27FC236}">
                <a16:creationId xmlns:a16="http://schemas.microsoft.com/office/drawing/2014/main" id="{D1F3206B-736E-4FA7-85E0-1311CDF830C5}"/>
              </a:ext>
            </a:extLst>
          </p:cNvPr>
          <p:cNvSpPr>
            <a:spLocks noGrp="1"/>
          </p:cNvSpPr>
          <p:nvPr>
            <p:ph idx="1"/>
          </p:nvPr>
        </p:nvSpPr>
        <p:spPr>
          <a:xfrm>
            <a:off x="838200" y="1458009"/>
            <a:ext cx="6030686" cy="2961592"/>
          </a:xfrm>
        </p:spPr>
        <p:txBody>
          <a:bodyPr>
            <a:normAutofit/>
          </a:bodyPr>
          <a:lstStyle/>
          <a:p>
            <a:pPr marL="0" indent="0">
              <a:lnSpc>
                <a:spcPct val="100000"/>
              </a:lnSpc>
              <a:buNone/>
            </a:pPr>
            <a:r>
              <a:rPr lang="en-US" sz="3600" b="0" i="0" dirty="0">
                <a:solidFill>
                  <a:srgbClr val="006598"/>
                </a:solidFill>
                <a:effectLst/>
                <a:latin typeface="Arial" panose="020B0604020202020204" pitchFamily="34" charset="0"/>
              </a:rPr>
              <a:t>The Clipper app lets you manage your card, but you will need a Clipper card in your Apple Wallet or Google Wallet to pay for transit.</a:t>
            </a:r>
            <a:endParaRPr lang="en-US" sz="4500" dirty="0">
              <a:solidFill>
                <a:srgbClr val="006598"/>
              </a:solidFill>
            </a:endParaRPr>
          </a:p>
        </p:txBody>
      </p:sp>
      <p:sp>
        <p:nvSpPr>
          <p:cNvPr id="4" name="Content Placeholder 2">
            <a:extLst>
              <a:ext uri="{FF2B5EF4-FFF2-40B4-BE49-F238E27FC236}">
                <a16:creationId xmlns:a16="http://schemas.microsoft.com/office/drawing/2014/main" id="{B85C258B-9084-D223-3DB1-3CDB0A757087}"/>
              </a:ext>
            </a:extLst>
          </p:cNvPr>
          <p:cNvSpPr txBox="1">
            <a:spLocks/>
          </p:cNvSpPr>
          <p:nvPr/>
        </p:nvSpPr>
        <p:spPr>
          <a:xfrm>
            <a:off x="838200" y="4626429"/>
            <a:ext cx="5257800" cy="15314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solidFill>
                  <a:srgbClr val="006598"/>
                </a:solidFill>
              </a:rPr>
              <a:t>Note: The Clipper app cannot </a:t>
            </a:r>
            <a:br>
              <a:rPr lang="en-US" sz="3000" dirty="0">
                <a:solidFill>
                  <a:srgbClr val="006598"/>
                </a:solidFill>
              </a:rPr>
            </a:br>
            <a:r>
              <a:rPr lang="en-US" sz="3000" dirty="0">
                <a:solidFill>
                  <a:srgbClr val="006598"/>
                </a:solidFill>
              </a:rPr>
              <a:t>be used to pay transit fares.</a:t>
            </a:r>
          </a:p>
        </p:txBody>
      </p:sp>
      <p:pic>
        <p:nvPicPr>
          <p:cNvPr id="8" name="Picture 7" descr="A picture showing a hand holding up a smart phone with the Clipper Card onscreen in the Apple Wallet.  The person is tapping the phone to a card reader.  The card reader is mounted on the side of a pole.">
            <a:extLst>
              <a:ext uri="{FF2B5EF4-FFF2-40B4-BE49-F238E27FC236}">
                <a16:creationId xmlns:a16="http://schemas.microsoft.com/office/drawing/2014/main" id="{FD7D5A71-4AF0-BEE9-0CBD-7EF6CD33DD14}"/>
              </a:ext>
            </a:extLst>
          </p:cNvPr>
          <p:cNvPicPr>
            <a:picLocks noChangeAspect="1"/>
          </p:cNvPicPr>
          <p:nvPr/>
        </p:nvPicPr>
        <p:blipFill rotWithShape="1">
          <a:blip r:embed="rId2"/>
          <a:srcRect l="26884" r="25737"/>
          <a:stretch/>
        </p:blipFill>
        <p:spPr>
          <a:xfrm>
            <a:off x="7380515" y="0"/>
            <a:ext cx="4811485" cy="6858000"/>
          </a:xfrm>
          <a:prstGeom prst="rect">
            <a:avLst/>
          </a:prstGeom>
        </p:spPr>
      </p:pic>
    </p:spTree>
    <p:extLst>
      <p:ext uri="{BB962C8B-B14F-4D97-AF65-F5344CB8AC3E}">
        <p14:creationId xmlns:p14="http://schemas.microsoft.com/office/powerpoint/2010/main" val="504027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1</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Open the Clipper </a:t>
            </a:r>
            <a:br>
              <a:rPr lang="en-US" sz="4500" dirty="0">
                <a:solidFill>
                  <a:srgbClr val="006598"/>
                </a:solidFill>
              </a:rPr>
            </a:br>
            <a:r>
              <a:rPr lang="en-US" sz="4500" dirty="0">
                <a:solidFill>
                  <a:srgbClr val="006598"/>
                </a:solidFill>
              </a:rPr>
              <a:t>app and sign in to </a:t>
            </a:r>
            <a:br>
              <a:rPr lang="en-US" sz="4500" dirty="0">
                <a:solidFill>
                  <a:srgbClr val="006598"/>
                </a:solidFill>
              </a:rPr>
            </a:br>
            <a:r>
              <a:rPr lang="en-US" sz="4500" dirty="0">
                <a:solidFill>
                  <a:srgbClr val="006598"/>
                </a:solidFill>
              </a:rPr>
              <a:t>your account</a:t>
            </a:r>
          </a:p>
        </p:txBody>
      </p:sp>
      <p:pic>
        <p:nvPicPr>
          <p:cNvPr id="4" name="Picture 3" descr="A smartphone with the Clipper Card sign-in screen showing.  The Sign-in button is indicated.  ">
            <a:extLst>
              <a:ext uri="{FF2B5EF4-FFF2-40B4-BE49-F238E27FC236}">
                <a16:creationId xmlns:a16="http://schemas.microsoft.com/office/drawing/2014/main" id="{47A4949C-5F8E-2B9E-C5E6-FBB3D7A5047B}"/>
              </a:ext>
            </a:extLst>
          </p:cNvPr>
          <p:cNvPicPr>
            <a:picLocks noChangeAspect="1"/>
          </p:cNvPicPr>
          <p:nvPr/>
        </p:nvPicPr>
        <p:blipFill>
          <a:blip r:embed="rId2"/>
          <a:stretch>
            <a:fillRect/>
          </a:stretch>
        </p:blipFill>
        <p:spPr>
          <a:xfrm>
            <a:off x="6939200" y="193942"/>
            <a:ext cx="3623035" cy="6298933"/>
          </a:xfrm>
          <a:prstGeom prst="rect">
            <a:avLst/>
          </a:prstGeom>
        </p:spPr>
      </p:pic>
      <p:sp>
        <p:nvSpPr>
          <p:cNvPr id="3" name="Oval 2" descr="Oval to indicate the Sign-In button on the Clipper Card sign-in screen image. ">
            <a:extLst>
              <a:ext uri="{FF2B5EF4-FFF2-40B4-BE49-F238E27FC236}">
                <a16:creationId xmlns:a16="http://schemas.microsoft.com/office/drawing/2014/main" id="{44A56CC2-06FD-CBDA-FDA3-615988556456}"/>
              </a:ext>
            </a:extLst>
          </p:cNvPr>
          <p:cNvSpPr/>
          <p:nvPr/>
        </p:nvSpPr>
        <p:spPr>
          <a:xfrm>
            <a:off x="8588379" y="3850995"/>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141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2</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Select the “Cards” option at the bottom of your screen</a:t>
            </a:r>
          </a:p>
        </p:txBody>
      </p:sp>
      <p:sp>
        <p:nvSpPr>
          <p:cNvPr id="9" name="TextBox 8">
            <a:extLst>
              <a:ext uri="{FF2B5EF4-FFF2-40B4-BE49-F238E27FC236}">
                <a16:creationId xmlns:a16="http://schemas.microsoft.com/office/drawing/2014/main" id="{AC8638CE-505A-523B-DE1B-587DFCBE260B}"/>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MANAGE AUTOLOAD</a:t>
            </a:r>
          </a:p>
        </p:txBody>
      </p:sp>
      <p:pic>
        <p:nvPicPr>
          <p:cNvPr id="5" name="Picture 4" descr="A smartphone showing the Clipper homescreen.  The Cards icon is indicated in the apps tray at the bottom of the screen. ">
            <a:extLst>
              <a:ext uri="{FF2B5EF4-FFF2-40B4-BE49-F238E27FC236}">
                <a16:creationId xmlns:a16="http://schemas.microsoft.com/office/drawing/2014/main" id="{22C0BC46-6759-6115-FC03-1949BF82B397}"/>
              </a:ext>
            </a:extLst>
          </p:cNvPr>
          <p:cNvPicPr>
            <a:picLocks noChangeAspect="1"/>
          </p:cNvPicPr>
          <p:nvPr/>
        </p:nvPicPr>
        <p:blipFill>
          <a:blip r:embed="rId2"/>
          <a:stretch>
            <a:fillRect/>
          </a:stretch>
        </p:blipFill>
        <p:spPr>
          <a:xfrm>
            <a:off x="7164459" y="301275"/>
            <a:ext cx="3443848" cy="6191599"/>
          </a:xfrm>
          <a:prstGeom prst="rect">
            <a:avLst/>
          </a:prstGeom>
        </p:spPr>
      </p:pic>
      <p:sp>
        <p:nvSpPr>
          <p:cNvPr id="2" name="Oval 1" descr="Oval to indicate the Cards icon in the apps tray of the home screen image.">
            <a:extLst>
              <a:ext uri="{FF2B5EF4-FFF2-40B4-BE49-F238E27FC236}">
                <a16:creationId xmlns:a16="http://schemas.microsoft.com/office/drawing/2014/main" id="{F0EB1E3B-B086-D533-35DD-7C26C1474F0A}"/>
              </a:ext>
            </a:extLst>
          </p:cNvPr>
          <p:cNvSpPr/>
          <p:nvPr/>
        </p:nvSpPr>
        <p:spPr>
          <a:xfrm>
            <a:off x="8275229" y="5253910"/>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0902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EF4DF79-40A8-3A3C-8C56-1CD27AD37EE9}"/>
              </a:ext>
            </a:extLst>
          </p:cNvPr>
          <p:cNvSpPr>
            <a:spLocks noGrp="1"/>
          </p:cNvSpPr>
          <p:nvPr>
            <p:ph type="title"/>
          </p:nvPr>
        </p:nvSpPr>
        <p:spPr>
          <a:xfrm>
            <a:off x="838200" y="-1325563"/>
            <a:ext cx="10515600" cy="1325563"/>
          </a:xfrm>
        </p:spPr>
        <p:txBody>
          <a:bodyPr vert="horz" lIns="91440" tIns="45720" rIns="91440" bIns="45720" rtlCol="0" anchor="b">
            <a:noAutofit/>
          </a:bodyPr>
          <a:lstStyle/>
          <a:p>
            <a:r>
              <a:rPr lang="en-US" dirty="0"/>
              <a:t>Note on How to Access Multiple Cards</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825625"/>
            <a:ext cx="6310747" cy="4351338"/>
          </a:xfrm>
        </p:spPr>
        <p:txBody>
          <a:bodyPr>
            <a:noAutofit/>
          </a:bodyPr>
          <a:lstStyle/>
          <a:p>
            <a:pPr marL="0" indent="0">
              <a:lnSpc>
                <a:spcPct val="100000"/>
              </a:lnSpc>
              <a:buNone/>
            </a:pPr>
            <a:r>
              <a:rPr lang="en-US" sz="3500" dirty="0">
                <a:solidFill>
                  <a:srgbClr val="006598"/>
                </a:solidFill>
              </a:rPr>
              <a:t>Note: If you have more than one Clipper card in your app, you will have to swipe to select the one you would like to use.﻿</a:t>
            </a:r>
          </a:p>
        </p:txBody>
      </p:sp>
      <p:sp>
        <p:nvSpPr>
          <p:cNvPr id="5" name="TextBox 4">
            <a:extLst>
              <a:ext uri="{FF2B5EF4-FFF2-40B4-BE49-F238E27FC236}">
                <a16:creationId xmlns:a16="http://schemas.microsoft.com/office/drawing/2014/main" id="{2860E886-9800-1627-3873-0BE8BA77071B}"/>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MANAGE AUTOLOAD</a:t>
            </a:r>
          </a:p>
        </p:txBody>
      </p:sp>
      <p:pic>
        <p:nvPicPr>
          <p:cNvPr id="9" name="Picture 8" descr="A smartphone with the Cards screen showing.  The Clipper Card showing at the top of the screen is indicated to show that if there are multiple cards on the account another card can be reached by swiping.  ">
            <a:extLst>
              <a:ext uri="{FF2B5EF4-FFF2-40B4-BE49-F238E27FC236}">
                <a16:creationId xmlns:a16="http://schemas.microsoft.com/office/drawing/2014/main" id="{9575C1AC-F692-9A01-01A9-B475FBCAD41F}"/>
              </a:ext>
            </a:extLst>
          </p:cNvPr>
          <p:cNvPicPr>
            <a:picLocks noChangeAspect="1"/>
          </p:cNvPicPr>
          <p:nvPr/>
        </p:nvPicPr>
        <p:blipFill>
          <a:blip r:embed="rId2"/>
          <a:stretch>
            <a:fillRect/>
          </a:stretch>
        </p:blipFill>
        <p:spPr>
          <a:xfrm>
            <a:off x="7148947" y="320634"/>
            <a:ext cx="3479514" cy="6216732"/>
          </a:xfrm>
          <a:prstGeom prst="rect">
            <a:avLst/>
          </a:prstGeom>
        </p:spPr>
      </p:pic>
      <p:sp>
        <p:nvSpPr>
          <p:cNvPr id="2" name="Left Arrow 1" descr="Arrow to indicate that a user should swipe near the top of the screen to switch the active card shown when multiple cards are available. ">
            <a:extLst>
              <a:ext uri="{FF2B5EF4-FFF2-40B4-BE49-F238E27FC236}">
                <a16:creationId xmlns:a16="http://schemas.microsoft.com/office/drawing/2014/main" id="{19CF6EF7-A7B7-F321-714B-BB2E1E124049}"/>
              </a:ext>
            </a:extLst>
          </p:cNvPr>
          <p:cNvSpPr/>
          <p:nvPr/>
        </p:nvSpPr>
        <p:spPr>
          <a:xfrm>
            <a:off x="10720192" y="1728266"/>
            <a:ext cx="633608" cy="363255"/>
          </a:xfrm>
          <a:prstGeom prst="leftArrow">
            <a:avLst/>
          </a:prstGeom>
          <a:solidFill>
            <a:srgbClr val="03A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133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3</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Select “Manage Autoload” to add value </a:t>
            </a:r>
          </a:p>
        </p:txBody>
      </p:sp>
      <p:sp>
        <p:nvSpPr>
          <p:cNvPr id="4" name="TextBox 3">
            <a:extLst>
              <a:ext uri="{FF2B5EF4-FFF2-40B4-BE49-F238E27FC236}">
                <a16:creationId xmlns:a16="http://schemas.microsoft.com/office/drawing/2014/main" id="{F3BB27DB-4E31-619B-8F4B-B599CB7756DA}"/>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MANAGE AUTOLOAD</a:t>
            </a:r>
          </a:p>
        </p:txBody>
      </p:sp>
      <p:pic>
        <p:nvPicPr>
          <p:cNvPr id="5" name="Picture 4" descr="A smartphone showing the Cards screen.  The Manage Autoload option is indicated towards the bottom of the screen above the apps tray. ">
            <a:extLst>
              <a:ext uri="{FF2B5EF4-FFF2-40B4-BE49-F238E27FC236}">
                <a16:creationId xmlns:a16="http://schemas.microsoft.com/office/drawing/2014/main" id="{7F9A5726-230F-3DB4-D7CB-B94CD3324B81}"/>
              </a:ext>
            </a:extLst>
          </p:cNvPr>
          <p:cNvPicPr>
            <a:picLocks noChangeAspect="1"/>
          </p:cNvPicPr>
          <p:nvPr/>
        </p:nvPicPr>
        <p:blipFill>
          <a:blip r:embed="rId2"/>
          <a:stretch>
            <a:fillRect/>
          </a:stretch>
        </p:blipFill>
        <p:spPr>
          <a:xfrm>
            <a:off x="7218953" y="343353"/>
            <a:ext cx="3406639" cy="6035676"/>
          </a:xfrm>
          <a:prstGeom prst="rect">
            <a:avLst/>
          </a:prstGeom>
        </p:spPr>
      </p:pic>
      <p:sp>
        <p:nvSpPr>
          <p:cNvPr id="3" name="Oval 2" descr="Oval to indicate the &quot;Manage Autoload&quot; option towards the bottom of the Cards screen image. ">
            <a:extLst>
              <a:ext uri="{FF2B5EF4-FFF2-40B4-BE49-F238E27FC236}">
                <a16:creationId xmlns:a16="http://schemas.microsoft.com/office/drawing/2014/main" id="{0EAB4A94-B837-2308-9D24-C6A7904E1BAD}"/>
              </a:ext>
            </a:extLst>
          </p:cNvPr>
          <p:cNvSpPr/>
          <p:nvPr/>
        </p:nvSpPr>
        <p:spPr>
          <a:xfrm>
            <a:off x="7924500" y="4969688"/>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944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BEB3AA-00B7-5459-8810-3898E2277A44}"/>
              </a:ext>
            </a:extLst>
          </p:cNvPr>
          <p:cNvSpPr>
            <a:spLocks noGrp="1"/>
          </p:cNvSpPr>
          <p:nvPr>
            <p:ph type="title"/>
          </p:nvPr>
        </p:nvSpPr>
        <p:spPr>
          <a:xfrm>
            <a:off x="838200" y="-1325563"/>
            <a:ext cx="10515600" cy="1325563"/>
          </a:xfrm>
        </p:spPr>
        <p:txBody>
          <a:bodyPr vert="horz" lIns="91440" tIns="45720" rIns="91440" bIns="45720" rtlCol="0" anchor="b">
            <a:noAutofit/>
          </a:bodyPr>
          <a:lstStyle/>
          <a:p>
            <a:r>
              <a:rPr lang="en-US" dirty="0"/>
              <a:t>Manage Autoload</a:t>
            </a:r>
          </a:p>
        </p:txBody>
      </p:sp>
      <p:sp>
        <p:nvSpPr>
          <p:cNvPr id="2" name="TextBox 1">
            <a:extLst>
              <a:ext uri="{FF2B5EF4-FFF2-40B4-BE49-F238E27FC236}">
                <a16:creationId xmlns:a16="http://schemas.microsoft.com/office/drawing/2014/main" id="{6CC2F84A-D934-7BF3-EC3F-98B95B69CECC}"/>
              </a:ext>
            </a:extLst>
          </p:cNvPr>
          <p:cNvSpPr txBox="1"/>
          <p:nvPr/>
        </p:nvSpPr>
        <p:spPr>
          <a:xfrm>
            <a:off x="838200" y="972766"/>
            <a:ext cx="5992239" cy="3570051"/>
          </a:xfrm>
          <a:prstGeom prst="rect">
            <a:avLst/>
          </a:prstGeom>
        </p:spPr>
        <p:txBody>
          <a:bodyPr vert="horz" wrap="square" lIns="91440" tIns="45720" rIns="91440" bIns="45720" rtlCol="0" anchor="ctr">
            <a:normAutofit/>
          </a:bodyPr>
          <a:lstStyle/>
          <a:p>
            <a:pPr algn="l"/>
            <a:r>
              <a:rPr kumimoji="0" lang="en-US" sz="4500" b="0" i="0" u="none" strike="noStrike" kern="1200" cap="none" spc="0" normalizeH="0" baseline="0" noProof="0" dirty="0">
                <a:ln>
                  <a:noFill/>
                </a:ln>
                <a:solidFill>
                  <a:srgbClr val="006598"/>
                </a:solidFill>
                <a:effectLst/>
                <a:uLnTx/>
                <a:uFillTx/>
                <a:latin typeface="Arial" panose="020B0604020202020204" pitchFamily="34" charset="0"/>
                <a:ea typeface="+mn-ea"/>
                <a:cs typeface="Arial" panose="020B0604020202020204" pitchFamily="34" charset="0"/>
              </a:rPr>
              <a:t>You can set up </a:t>
            </a:r>
            <a:br>
              <a:rPr kumimoji="0" lang="en-US" sz="4500" b="0" i="0" u="none" strike="noStrike" kern="1200" cap="none" spc="0" normalizeH="0" baseline="0" noProof="0" dirty="0">
                <a:ln>
                  <a:noFill/>
                </a:ln>
                <a:solidFill>
                  <a:srgbClr val="006598"/>
                </a:solidFill>
                <a:effectLst/>
                <a:uLnTx/>
                <a:uFillTx/>
                <a:latin typeface="Arial" panose="020B0604020202020204" pitchFamily="34" charset="0"/>
                <a:ea typeface="+mn-ea"/>
                <a:cs typeface="Arial" panose="020B0604020202020204" pitchFamily="34" charset="0"/>
              </a:rPr>
            </a:br>
            <a:r>
              <a:rPr kumimoji="0" lang="en-US" sz="4500" b="0" i="0" u="none" strike="noStrike" kern="1200" cap="none" spc="0" normalizeH="0" baseline="0" noProof="0" dirty="0">
                <a:ln>
                  <a:noFill/>
                </a:ln>
                <a:solidFill>
                  <a:srgbClr val="006598"/>
                </a:solidFill>
                <a:effectLst/>
                <a:uLnTx/>
                <a:uFillTx/>
                <a:latin typeface="Arial" panose="020B0604020202020204" pitchFamily="34" charset="0"/>
                <a:ea typeface="+mn-ea"/>
                <a:cs typeface="Arial" panose="020B0604020202020204" pitchFamily="34" charset="0"/>
              </a:rPr>
              <a:t>Autoload for </a:t>
            </a:r>
            <a:br>
              <a:rPr kumimoji="0" lang="en-US" sz="4500" b="0" i="0" u="none" strike="noStrike" kern="1200" cap="none" spc="0" normalizeH="0" baseline="0" noProof="0" dirty="0">
                <a:ln>
                  <a:noFill/>
                </a:ln>
                <a:solidFill>
                  <a:srgbClr val="006598"/>
                </a:solidFill>
                <a:effectLst/>
                <a:uLnTx/>
                <a:uFillTx/>
                <a:latin typeface="Arial" panose="020B0604020202020204" pitchFamily="34" charset="0"/>
                <a:ea typeface="+mn-ea"/>
                <a:cs typeface="Arial" panose="020B0604020202020204" pitchFamily="34" charset="0"/>
              </a:rPr>
            </a:br>
            <a:r>
              <a:rPr kumimoji="0" lang="en-US" sz="4500" b="1" i="0" u="none" strike="noStrike" kern="1200" cap="none" spc="0" normalizeH="0" baseline="0" noProof="0" dirty="0">
                <a:ln>
                  <a:noFill/>
                </a:ln>
                <a:solidFill>
                  <a:srgbClr val="006598"/>
                </a:solidFill>
                <a:effectLst/>
                <a:uLnTx/>
                <a:uFillTx/>
                <a:latin typeface="Arial" panose="020B0604020202020204" pitchFamily="34" charset="0"/>
                <a:ea typeface="+mn-ea"/>
                <a:cs typeface="Arial" panose="020B0604020202020204" pitchFamily="34" charset="0"/>
              </a:rPr>
              <a:t>cash value </a:t>
            </a:r>
            <a:r>
              <a:rPr kumimoji="0" lang="en-US" sz="4500" b="0" i="0" u="none" strike="noStrike" kern="1200" cap="none" spc="0" normalizeH="0" baseline="0" noProof="0" dirty="0">
                <a:ln>
                  <a:noFill/>
                </a:ln>
                <a:solidFill>
                  <a:srgbClr val="006598"/>
                </a:solidFill>
                <a:effectLst/>
                <a:uLnTx/>
                <a:uFillTx/>
                <a:latin typeface="Arial" panose="020B0604020202020204" pitchFamily="34" charset="0"/>
                <a:ea typeface="+mn-ea"/>
                <a:cs typeface="Arial" panose="020B0604020202020204" pitchFamily="34" charset="0"/>
              </a:rPr>
              <a:t>or </a:t>
            </a:r>
            <a:r>
              <a:rPr kumimoji="0" lang="en-US" sz="4500" b="1" i="0" u="none" strike="noStrike" kern="1200" cap="none" spc="0" normalizeH="0" baseline="0" noProof="0" dirty="0">
                <a:ln>
                  <a:noFill/>
                </a:ln>
                <a:solidFill>
                  <a:srgbClr val="006598"/>
                </a:solidFill>
                <a:effectLst/>
                <a:uLnTx/>
                <a:uFillTx/>
                <a:latin typeface="Arial" panose="020B0604020202020204" pitchFamily="34" charset="0"/>
                <a:ea typeface="+mn-ea"/>
                <a:cs typeface="Arial" panose="020B0604020202020204" pitchFamily="34" charset="0"/>
              </a:rPr>
              <a:t>passes</a:t>
            </a:r>
            <a:r>
              <a:rPr kumimoji="0" lang="en-US" sz="4500" b="0" i="0" u="none" strike="noStrike" kern="1200" cap="none" spc="0" normalizeH="0" baseline="0" noProof="0" dirty="0">
                <a:ln>
                  <a:noFill/>
                </a:ln>
                <a:solidFill>
                  <a:srgbClr val="006598"/>
                </a:solidFill>
                <a:effectLst/>
                <a:uLnTx/>
                <a:uFillTx/>
                <a:latin typeface="Arial" panose="020B0604020202020204" pitchFamily="34" charset="0"/>
                <a:ea typeface="+mn-ea"/>
                <a:cs typeface="Arial" panose="020B0604020202020204" pitchFamily="34" charset="0"/>
              </a:rPr>
              <a:t> </a:t>
            </a:r>
            <a:endParaRPr lang="en-US" sz="4500" spc="-150" dirty="0">
              <a:solidFill>
                <a:schemeClr val="tx1">
                  <a:lumMod val="50000"/>
                  <a:lumOff val="50000"/>
                </a:schemeClr>
              </a:solidFill>
            </a:endParaRPr>
          </a:p>
        </p:txBody>
      </p:sp>
      <p:sp>
        <p:nvSpPr>
          <p:cNvPr id="3" name="TextBox 2">
            <a:extLst>
              <a:ext uri="{FF2B5EF4-FFF2-40B4-BE49-F238E27FC236}">
                <a16:creationId xmlns:a16="http://schemas.microsoft.com/office/drawing/2014/main" id="{FA838EFF-57B2-7B94-B09C-EC02FD395052}"/>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MANAGE AUTOLOAD</a:t>
            </a:r>
          </a:p>
        </p:txBody>
      </p:sp>
      <p:pic>
        <p:nvPicPr>
          <p:cNvPr id="8" name="Picture 7" descr="A smartphone showing the Manage Autoload screen.  ">
            <a:extLst>
              <a:ext uri="{FF2B5EF4-FFF2-40B4-BE49-F238E27FC236}">
                <a16:creationId xmlns:a16="http://schemas.microsoft.com/office/drawing/2014/main" id="{56B155E6-53BA-A68E-1B96-B28E3E57C5B8}"/>
              </a:ext>
            </a:extLst>
          </p:cNvPr>
          <p:cNvPicPr>
            <a:picLocks noChangeAspect="1"/>
          </p:cNvPicPr>
          <p:nvPr/>
        </p:nvPicPr>
        <p:blipFill>
          <a:blip r:embed="rId2"/>
          <a:stretch>
            <a:fillRect/>
          </a:stretch>
        </p:blipFill>
        <p:spPr>
          <a:xfrm>
            <a:off x="7178329" y="344374"/>
            <a:ext cx="3536183" cy="6206737"/>
          </a:xfrm>
          <a:prstGeom prst="rect">
            <a:avLst/>
          </a:prstGeom>
        </p:spPr>
      </p:pic>
    </p:spTree>
    <p:extLst>
      <p:ext uri="{BB962C8B-B14F-4D97-AF65-F5344CB8AC3E}">
        <p14:creationId xmlns:p14="http://schemas.microsoft.com/office/powerpoint/2010/main" val="37786944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1074635"/>
            <a:ext cx="10515600" cy="1325563"/>
          </a:xfrm>
        </p:spPr>
        <p:txBody>
          <a:bodyPr>
            <a:normAutofit/>
          </a:bodyPr>
          <a:lstStyle/>
          <a:p>
            <a:r>
              <a:rPr lang="en-US" sz="4000" b="1" spc="-150" dirty="0">
                <a:solidFill>
                  <a:schemeClr val="tx1">
                    <a:lumMod val="50000"/>
                    <a:lumOff val="50000"/>
                  </a:schemeClr>
                </a:solidFill>
              </a:rPr>
              <a:t>STEP 1</a:t>
            </a:r>
          </a:p>
        </p:txBody>
      </p:sp>
      <p:sp>
        <p:nvSpPr>
          <p:cNvPr id="9" name="TextBox 8">
            <a:extLst>
              <a:ext uri="{FF2B5EF4-FFF2-40B4-BE49-F238E27FC236}">
                <a16:creationId xmlns:a16="http://schemas.microsoft.com/office/drawing/2014/main" id="{E4E456C9-2255-D191-BC9B-161FDE8E6D0C}"/>
              </a:ext>
            </a:extLst>
          </p:cNvPr>
          <p:cNvSpPr txBox="1"/>
          <p:nvPr/>
        </p:nvSpPr>
        <p:spPr>
          <a:xfrm>
            <a:off x="838200" y="271078"/>
            <a:ext cx="10515600" cy="1371600"/>
          </a:xfrm>
          <a:prstGeom prst="rect">
            <a:avLst/>
          </a:prstGeom>
        </p:spPr>
        <p:txBody>
          <a:bodyPr vert="horz" wrap="square" lIns="91440" tIns="45720" rIns="91440" bIns="45720" rtlCol="0" anchor="ctr">
            <a:normAutofit/>
          </a:bodyPr>
          <a:lstStyle/>
          <a:p>
            <a:r>
              <a:rPr lang="en-US" sz="4000" spc="-150" dirty="0">
                <a:solidFill>
                  <a:schemeClr val="tx1">
                    <a:lumMod val="50000"/>
                    <a:lumOff val="50000"/>
                  </a:schemeClr>
                </a:solidFill>
                <a:latin typeface="Arial" panose="020B0604020202020204" pitchFamily="34" charset="0"/>
                <a:cs typeface="Arial" panose="020B0604020202020204" pitchFamily="34" charset="0"/>
              </a:rPr>
              <a:t>Cash Value Autoload</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2400198"/>
            <a:ext cx="6381997" cy="3178195"/>
          </a:xfrm>
        </p:spPr>
        <p:txBody>
          <a:bodyPr>
            <a:noAutofit/>
          </a:bodyPr>
          <a:lstStyle/>
          <a:p>
            <a:pPr marL="0" indent="0">
              <a:lnSpc>
                <a:spcPct val="100000"/>
              </a:lnSpc>
              <a:buNone/>
            </a:pPr>
            <a:r>
              <a:rPr lang="en-US" sz="4500" dirty="0">
                <a:solidFill>
                  <a:srgbClr val="006598"/>
                </a:solidFill>
              </a:rPr>
              <a:t>Tap “Set up Autoload”</a:t>
            </a:r>
          </a:p>
        </p:txBody>
      </p:sp>
      <p:sp>
        <p:nvSpPr>
          <p:cNvPr id="13" name="TextBox 12">
            <a:extLst>
              <a:ext uri="{FF2B5EF4-FFF2-40B4-BE49-F238E27FC236}">
                <a16:creationId xmlns:a16="http://schemas.microsoft.com/office/drawing/2014/main" id="{CD2E54A6-1562-331C-4F8E-DDE573EB4B9D}"/>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MANAGE AUTOLOAD</a:t>
            </a:r>
          </a:p>
        </p:txBody>
      </p:sp>
      <p:pic>
        <p:nvPicPr>
          <p:cNvPr id="5" name="Picture 4" descr="Oval to indicate the Set Up Autoload option towards the bottom of the Cards screen image. ">
            <a:extLst>
              <a:ext uri="{FF2B5EF4-FFF2-40B4-BE49-F238E27FC236}">
                <a16:creationId xmlns:a16="http://schemas.microsoft.com/office/drawing/2014/main" id="{49A352B1-9E87-894A-84CE-C125586B38F8}"/>
              </a:ext>
            </a:extLst>
          </p:cNvPr>
          <p:cNvPicPr>
            <a:picLocks noChangeAspect="1"/>
          </p:cNvPicPr>
          <p:nvPr/>
        </p:nvPicPr>
        <p:blipFill>
          <a:blip r:embed="rId3"/>
          <a:stretch>
            <a:fillRect/>
          </a:stretch>
        </p:blipFill>
        <p:spPr>
          <a:xfrm>
            <a:off x="7220198" y="301749"/>
            <a:ext cx="3469574" cy="6149774"/>
          </a:xfrm>
          <a:prstGeom prst="rect">
            <a:avLst/>
          </a:prstGeom>
        </p:spPr>
      </p:pic>
      <p:sp>
        <p:nvSpPr>
          <p:cNvPr id="8" name="Oval 7" descr="A circle overlays an image of the Clipper Card screen with the title, &quot;Cards&quot;.   The circle indicates the interactive element &quot;Set Up Autoload&quot;. ">
            <a:extLst>
              <a:ext uri="{FF2B5EF4-FFF2-40B4-BE49-F238E27FC236}">
                <a16:creationId xmlns:a16="http://schemas.microsoft.com/office/drawing/2014/main" id="{5C8E1FA8-F420-1F9C-6B97-BF8C1E118D4C}"/>
              </a:ext>
              <a:ext uri="{C183D7F6-B498-43B3-948B-1728B52AA6E4}">
                <adec:decorative xmlns:adec="http://schemas.microsoft.com/office/drawing/2017/decorative" val="0"/>
              </a:ext>
            </a:extLst>
          </p:cNvPr>
          <p:cNvSpPr/>
          <p:nvPr/>
        </p:nvSpPr>
        <p:spPr>
          <a:xfrm>
            <a:off x="9051843" y="4105393"/>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605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1074635"/>
            <a:ext cx="10515600" cy="1325563"/>
          </a:xfrm>
        </p:spPr>
        <p:txBody>
          <a:bodyPr>
            <a:normAutofit/>
          </a:bodyPr>
          <a:lstStyle/>
          <a:p>
            <a:r>
              <a:rPr lang="en-US" sz="4000" b="1" spc="-150" dirty="0">
                <a:solidFill>
                  <a:schemeClr val="tx1">
                    <a:lumMod val="50000"/>
                    <a:lumOff val="50000"/>
                  </a:schemeClr>
                </a:solidFill>
              </a:rPr>
              <a:t>STEP 2</a:t>
            </a:r>
          </a:p>
        </p:txBody>
      </p:sp>
      <p:sp>
        <p:nvSpPr>
          <p:cNvPr id="11" name="TextBox 10">
            <a:extLst>
              <a:ext uri="{FF2B5EF4-FFF2-40B4-BE49-F238E27FC236}">
                <a16:creationId xmlns:a16="http://schemas.microsoft.com/office/drawing/2014/main" id="{EB6AE525-11E9-3B22-DF4E-DAF8449347A4}"/>
              </a:ext>
            </a:extLst>
          </p:cNvPr>
          <p:cNvSpPr txBox="1"/>
          <p:nvPr/>
        </p:nvSpPr>
        <p:spPr>
          <a:xfrm>
            <a:off x="838200" y="271078"/>
            <a:ext cx="10515600" cy="1371600"/>
          </a:xfrm>
          <a:prstGeom prst="rect">
            <a:avLst/>
          </a:prstGeom>
        </p:spPr>
        <p:txBody>
          <a:bodyPr vert="horz" wrap="square" lIns="91440" tIns="45720" rIns="91440" bIns="45720" rtlCol="0" anchor="ctr">
            <a:normAutofit/>
          </a:bodyPr>
          <a:lstStyle/>
          <a:p>
            <a:r>
              <a:rPr lang="en-US" sz="4000" spc="-150" dirty="0">
                <a:solidFill>
                  <a:schemeClr val="tx1">
                    <a:lumMod val="50000"/>
                    <a:lumOff val="50000"/>
                  </a:schemeClr>
                </a:solidFill>
                <a:latin typeface="Arial" panose="020B0604020202020204" pitchFamily="34" charset="0"/>
                <a:cs typeface="Arial" panose="020B0604020202020204" pitchFamily="34" charset="0"/>
              </a:rPr>
              <a:t>Cash Value Autoload</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2400198"/>
            <a:ext cx="6381997" cy="3178195"/>
          </a:xfrm>
        </p:spPr>
        <p:txBody>
          <a:bodyPr>
            <a:noAutofit/>
          </a:bodyPr>
          <a:lstStyle/>
          <a:p>
            <a:pPr marL="0" indent="0">
              <a:lnSpc>
                <a:spcPct val="100000"/>
              </a:lnSpc>
              <a:buNone/>
            </a:pPr>
            <a:r>
              <a:rPr lang="en-US" sz="4500" dirty="0">
                <a:solidFill>
                  <a:srgbClr val="006598"/>
                </a:solidFill>
              </a:rPr>
              <a:t>Choose a recurring cash amount and tap </a:t>
            </a:r>
            <a:br>
              <a:rPr lang="en-US" sz="4500" dirty="0">
                <a:solidFill>
                  <a:srgbClr val="006598"/>
                </a:solidFill>
              </a:rPr>
            </a:br>
            <a:r>
              <a:rPr lang="en-US" sz="4500" dirty="0">
                <a:solidFill>
                  <a:srgbClr val="006598"/>
                </a:solidFill>
              </a:rPr>
              <a:t>“Set Up Autoload”</a:t>
            </a:r>
          </a:p>
        </p:txBody>
      </p:sp>
      <p:sp>
        <p:nvSpPr>
          <p:cNvPr id="10" name="TextBox 9">
            <a:extLst>
              <a:ext uri="{FF2B5EF4-FFF2-40B4-BE49-F238E27FC236}">
                <a16:creationId xmlns:a16="http://schemas.microsoft.com/office/drawing/2014/main" id="{BB923F7B-254E-FC94-3D6B-445FB03428C4}"/>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MANAGE AUTOLOAD</a:t>
            </a:r>
          </a:p>
        </p:txBody>
      </p:sp>
      <p:pic>
        <p:nvPicPr>
          <p:cNvPr id="8" name="Picture 7" descr="A smartphone showing the Manage Autoload screen.  The Set-Up Autoload button is indicated at the bottom of the screen above the apps tray. ">
            <a:extLst>
              <a:ext uri="{FF2B5EF4-FFF2-40B4-BE49-F238E27FC236}">
                <a16:creationId xmlns:a16="http://schemas.microsoft.com/office/drawing/2014/main" id="{69A575BC-B52A-9620-7328-F272E2D0DC9D}"/>
              </a:ext>
            </a:extLst>
          </p:cNvPr>
          <p:cNvPicPr>
            <a:picLocks noChangeAspect="1"/>
          </p:cNvPicPr>
          <p:nvPr/>
        </p:nvPicPr>
        <p:blipFill>
          <a:blip r:embed="rId2"/>
          <a:stretch>
            <a:fillRect/>
          </a:stretch>
        </p:blipFill>
        <p:spPr>
          <a:xfrm>
            <a:off x="7162385" y="364122"/>
            <a:ext cx="3618099" cy="6110158"/>
          </a:xfrm>
          <a:prstGeom prst="rect">
            <a:avLst/>
          </a:prstGeom>
        </p:spPr>
      </p:pic>
      <p:sp>
        <p:nvSpPr>
          <p:cNvPr id="5" name="Left Arrow 4" descr="Arrow to indicate the dollar amounts near the top of the Manage Autoload screen image. ">
            <a:extLst>
              <a:ext uri="{FF2B5EF4-FFF2-40B4-BE49-F238E27FC236}">
                <a16:creationId xmlns:a16="http://schemas.microsoft.com/office/drawing/2014/main" id="{8717AD58-1098-14B3-E323-E69DB9DFDFFF}"/>
              </a:ext>
            </a:extLst>
          </p:cNvPr>
          <p:cNvSpPr/>
          <p:nvPr/>
        </p:nvSpPr>
        <p:spPr>
          <a:xfrm>
            <a:off x="10720192" y="2098827"/>
            <a:ext cx="633608" cy="363255"/>
          </a:xfrm>
          <a:prstGeom prst="leftArrow">
            <a:avLst/>
          </a:prstGeom>
          <a:solidFill>
            <a:srgbClr val="03A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descr="Oval to indicate the Set-up Autoload button near the bottom of the Manage Autoload screen.">
            <a:extLst>
              <a:ext uri="{FF2B5EF4-FFF2-40B4-BE49-F238E27FC236}">
                <a16:creationId xmlns:a16="http://schemas.microsoft.com/office/drawing/2014/main" id="{86F8ED9C-5FB9-7D43-7411-FEADB09B2B82}"/>
              </a:ext>
            </a:extLst>
          </p:cNvPr>
          <p:cNvSpPr/>
          <p:nvPr/>
        </p:nvSpPr>
        <p:spPr>
          <a:xfrm>
            <a:off x="8576620" y="4802973"/>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9192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1074635"/>
            <a:ext cx="10515600" cy="1325563"/>
          </a:xfrm>
        </p:spPr>
        <p:txBody>
          <a:bodyPr>
            <a:normAutofit/>
          </a:bodyPr>
          <a:lstStyle/>
          <a:p>
            <a:r>
              <a:rPr lang="en-US" sz="4000" b="1" spc="-150" dirty="0">
                <a:solidFill>
                  <a:schemeClr val="tx1">
                    <a:lumMod val="50000"/>
                    <a:lumOff val="50000"/>
                  </a:schemeClr>
                </a:solidFill>
              </a:rPr>
              <a:t>STEP 3</a:t>
            </a:r>
          </a:p>
        </p:txBody>
      </p:sp>
      <p:sp>
        <p:nvSpPr>
          <p:cNvPr id="10" name="TextBox 9">
            <a:extLst>
              <a:ext uri="{FF2B5EF4-FFF2-40B4-BE49-F238E27FC236}">
                <a16:creationId xmlns:a16="http://schemas.microsoft.com/office/drawing/2014/main" id="{7F921BA8-FF1A-2004-1B22-3C1E3EF1BBE8}"/>
              </a:ext>
            </a:extLst>
          </p:cNvPr>
          <p:cNvSpPr txBox="1"/>
          <p:nvPr/>
        </p:nvSpPr>
        <p:spPr>
          <a:xfrm>
            <a:off x="838200" y="271078"/>
            <a:ext cx="10515600" cy="1371600"/>
          </a:xfrm>
          <a:prstGeom prst="rect">
            <a:avLst/>
          </a:prstGeom>
        </p:spPr>
        <p:txBody>
          <a:bodyPr vert="horz" wrap="square" lIns="91440" tIns="45720" rIns="91440" bIns="45720" rtlCol="0" anchor="ctr">
            <a:normAutofit/>
          </a:bodyPr>
          <a:lstStyle/>
          <a:p>
            <a:r>
              <a:rPr lang="en-US" sz="4000" spc="-150" dirty="0">
                <a:solidFill>
                  <a:schemeClr val="tx1">
                    <a:lumMod val="50000"/>
                    <a:lumOff val="50000"/>
                  </a:schemeClr>
                </a:solidFill>
                <a:latin typeface="Arial" panose="020B0604020202020204" pitchFamily="34" charset="0"/>
                <a:cs typeface="Arial" panose="020B0604020202020204" pitchFamily="34" charset="0"/>
              </a:rPr>
              <a:t>Cash Value Autoload</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2400198"/>
            <a:ext cx="6381997" cy="3178195"/>
          </a:xfrm>
        </p:spPr>
        <p:txBody>
          <a:bodyPr>
            <a:noAutofit/>
          </a:bodyPr>
          <a:lstStyle/>
          <a:p>
            <a:pPr marL="0" indent="0">
              <a:lnSpc>
                <a:spcPct val="100000"/>
              </a:lnSpc>
              <a:buNone/>
            </a:pPr>
            <a:r>
              <a:rPr lang="en-US" sz="4500" dirty="0">
                <a:solidFill>
                  <a:srgbClr val="006598"/>
                </a:solidFill>
              </a:rPr>
              <a:t>Tap “Continue</a:t>
            </a:r>
            <a:br>
              <a:rPr lang="en-US" sz="4500" dirty="0">
                <a:solidFill>
                  <a:srgbClr val="006598"/>
                </a:solidFill>
              </a:rPr>
            </a:br>
            <a:r>
              <a:rPr lang="en-US" sz="4500" dirty="0">
                <a:solidFill>
                  <a:srgbClr val="006598"/>
                </a:solidFill>
              </a:rPr>
              <a:t>with Autoload”</a:t>
            </a:r>
          </a:p>
        </p:txBody>
      </p:sp>
      <p:sp>
        <p:nvSpPr>
          <p:cNvPr id="9" name="TextBox 8">
            <a:extLst>
              <a:ext uri="{FF2B5EF4-FFF2-40B4-BE49-F238E27FC236}">
                <a16:creationId xmlns:a16="http://schemas.microsoft.com/office/drawing/2014/main" id="{439BA2A5-7AA4-80B6-A203-40801EF2588E}"/>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MANAGE AUTOLOAD</a:t>
            </a:r>
          </a:p>
        </p:txBody>
      </p:sp>
      <p:pic>
        <p:nvPicPr>
          <p:cNvPr id="5" name="Picture 4" descr="A smartphone showing the Setup Autoload screen.  The Continue with Autoload button is indicated towards the bottom of the page above the apps tray.">
            <a:extLst>
              <a:ext uri="{FF2B5EF4-FFF2-40B4-BE49-F238E27FC236}">
                <a16:creationId xmlns:a16="http://schemas.microsoft.com/office/drawing/2014/main" id="{E511C95F-A7DA-45EC-521D-B7269E270952}"/>
              </a:ext>
            </a:extLst>
          </p:cNvPr>
          <p:cNvPicPr>
            <a:picLocks noChangeAspect="1"/>
          </p:cNvPicPr>
          <p:nvPr/>
        </p:nvPicPr>
        <p:blipFill>
          <a:blip r:embed="rId2"/>
          <a:stretch>
            <a:fillRect/>
          </a:stretch>
        </p:blipFill>
        <p:spPr>
          <a:xfrm>
            <a:off x="7220197" y="339768"/>
            <a:ext cx="3497907" cy="6093721"/>
          </a:xfrm>
          <a:prstGeom prst="rect">
            <a:avLst/>
          </a:prstGeom>
        </p:spPr>
      </p:pic>
      <p:sp>
        <p:nvSpPr>
          <p:cNvPr id="4" name="Oval 3" descr="Oval to indicate the Continue with Autoload button near the bottom of the Setup Autoload screen.">
            <a:extLst>
              <a:ext uri="{FF2B5EF4-FFF2-40B4-BE49-F238E27FC236}">
                <a16:creationId xmlns:a16="http://schemas.microsoft.com/office/drawing/2014/main" id="{972BF870-DB3A-CA33-6FA8-B129984BE570}"/>
              </a:ext>
            </a:extLst>
          </p:cNvPr>
          <p:cNvSpPr/>
          <p:nvPr/>
        </p:nvSpPr>
        <p:spPr>
          <a:xfrm>
            <a:off x="8576620" y="4802973"/>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2794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1074635"/>
            <a:ext cx="10515600" cy="1325563"/>
          </a:xfrm>
        </p:spPr>
        <p:txBody>
          <a:bodyPr>
            <a:normAutofit/>
          </a:bodyPr>
          <a:lstStyle/>
          <a:p>
            <a:r>
              <a:rPr lang="en-US" sz="4000" b="1" spc="-150" dirty="0">
                <a:solidFill>
                  <a:schemeClr val="tx1">
                    <a:lumMod val="50000"/>
                    <a:lumOff val="50000"/>
                  </a:schemeClr>
                </a:solidFill>
              </a:rPr>
              <a:t>STEP 4</a:t>
            </a:r>
          </a:p>
        </p:txBody>
      </p:sp>
      <p:sp>
        <p:nvSpPr>
          <p:cNvPr id="10" name="TextBox 9">
            <a:extLst>
              <a:ext uri="{FF2B5EF4-FFF2-40B4-BE49-F238E27FC236}">
                <a16:creationId xmlns:a16="http://schemas.microsoft.com/office/drawing/2014/main" id="{708AD9DB-9317-547D-99DE-71223C309A09}"/>
              </a:ext>
            </a:extLst>
          </p:cNvPr>
          <p:cNvSpPr txBox="1"/>
          <p:nvPr/>
        </p:nvSpPr>
        <p:spPr>
          <a:xfrm>
            <a:off x="838200" y="271078"/>
            <a:ext cx="10515600" cy="1371600"/>
          </a:xfrm>
          <a:prstGeom prst="rect">
            <a:avLst/>
          </a:prstGeom>
        </p:spPr>
        <p:txBody>
          <a:bodyPr vert="horz" wrap="square" lIns="91440" tIns="45720" rIns="91440" bIns="45720" rtlCol="0" anchor="ctr">
            <a:normAutofit/>
          </a:bodyPr>
          <a:lstStyle/>
          <a:p>
            <a:r>
              <a:rPr lang="en-US" sz="4000" spc="-150" dirty="0">
                <a:solidFill>
                  <a:schemeClr val="tx1">
                    <a:lumMod val="50000"/>
                    <a:lumOff val="50000"/>
                  </a:schemeClr>
                </a:solidFill>
                <a:latin typeface="Arial" panose="020B0604020202020204" pitchFamily="34" charset="0"/>
                <a:cs typeface="Arial" panose="020B0604020202020204" pitchFamily="34" charset="0"/>
              </a:rPr>
              <a:t>Cash Value Autoload</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2400198"/>
            <a:ext cx="6381997" cy="3178195"/>
          </a:xfrm>
        </p:spPr>
        <p:txBody>
          <a:bodyPr>
            <a:noAutofit/>
          </a:bodyPr>
          <a:lstStyle/>
          <a:p>
            <a:pPr marL="0" indent="0">
              <a:lnSpc>
                <a:spcPct val="100000"/>
              </a:lnSpc>
              <a:buNone/>
            </a:pPr>
            <a:r>
              <a:rPr lang="en-US" sz="4500" dirty="0">
                <a:solidFill>
                  <a:srgbClr val="006598"/>
                </a:solidFill>
              </a:rPr>
              <a:t>Tap “Confirm Order” </a:t>
            </a:r>
          </a:p>
        </p:txBody>
      </p:sp>
      <p:sp>
        <p:nvSpPr>
          <p:cNvPr id="9" name="TextBox 8">
            <a:extLst>
              <a:ext uri="{FF2B5EF4-FFF2-40B4-BE49-F238E27FC236}">
                <a16:creationId xmlns:a16="http://schemas.microsoft.com/office/drawing/2014/main" id="{E3A30973-86A2-DDA9-CA70-3AC25E4193B2}"/>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MANAGE AUTOLOAD</a:t>
            </a:r>
          </a:p>
        </p:txBody>
      </p:sp>
      <p:pic>
        <p:nvPicPr>
          <p:cNvPr id="5" name="Picture 4" descr="A smartphone showing the Review Order screen  The Confirm Order button is indicated towards the bottom of the screen.">
            <a:extLst>
              <a:ext uri="{FF2B5EF4-FFF2-40B4-BE49-F238E27FC236}">
                <a16:creationId xmlns:a16="http://schemas.microsoft.com/office/drawing/2014/main" id="{F36FAE3A-9133-20DC-EBC8-ECB584E9755C}"/>
              </a:ext>
            </a:extLst>
          </p:cNvPr>
          <p:cNvPicPr>
            <a:picLocks noChangeAspect="1"/>
          </p:cNvPicPr>
          <p:nvPr/>
        </p:nvPicPr>
        <p:blipFill>
          <a:blip r:embed="rId2"/>
          <a:stretch>
            <a:fillRect/>
          </a:stretch>
        </p:blipFill>
        <p:spPr>
          <a:xfrm>
            <a:off x="7173732" y="341990"/>
            <a:ext cx="3509690" cy="6192489"/>
          </a:xfrm>
          <a:prstGeom prst="rect">
            <a:avLst/>
          </a:prstGeom>
        </p:spPr>
      </p:pic>
      <p:sp>
        <p:nvSpPr>
          <p:cNvPr id="4" name="Oval 3" descr="Oval to indicate the Confirm Order button near the bottom of the Review Order screen image.">
            <a:extLst>
              <a:ext uri="{FF2B5EF4-FFF2-40B4-BE49-F238E27FC236}">
                <a16:creationId xmlns:a16="http://schemas.microsoft.com/office/drawing/2014/main" id="{761B8263-344C-E892-9FC9-A461AD10C888}"/>
              </a:ext>
            </a:extLst>
          </p:cNvPr>
          <p:cNvSpPr/>
          <p:nvPr/>
        </p:nvSpPr>
        <p:spPr>
          <a:xfrm>
            <a:off x="8576620" y="4802973"/>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596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1074635"/>
            <a:ext cx="10515600" cy="1325563"/>
          </a:xfrm>
        </p:spPr>
        <p:txBody>
          <a:bodyPr>
            <a:normAutofit/>
          </a:bodyPr>
          <a:lstStyle/>
          <a:p>
            <a:r>
              <a:rPr lang="en-US" sz="4000" b="1" spc="-150" dirty="0">
                <a:solidFill>
                  <a:schemeClr val="tx1">
                    <a:lumMod val="50000"/>
                    <a:lumOff val="50000"/>
                  </a:schemeClr>
                </a:solidFill>
              </a:rPr>
              <a:t>STEP 1</a:t>
            </a:r>
          </a:p>
        </p:txBody>
      </p:sp>
      <p:sp>
        <p:nvSpPr>
          <p:cNvPr id="10" name="TextBox 9">
            <a:extLst>
              <a:ext uri="{FF2B5EF4-FFF2-40B4-BE49-F238E27FC236}">
                <a16:creationId xmlns:a16="http://schemas.microsoft.com/office/drawing/2014/main" id="{8A8FE262-5A1E-3D8D-F990-9A6CA58B6FBE}"/>
              </a:ext>
            </a:extLst>
          </p:cNvPr>
          <p:cNvSpPr txBox="1"/>
          <p:nvPr/>
        </p:nvSpPr>
        <p:spPr>
          <a:xfrm>
            <a:off x="838200" y="271078"/>
            <a:ext cx="10515600" cy="1371600"/>
          </a:xfrm>
          <a:prstGeom prst="rect">
            <a:avLst/>
          </a:prstGeom>
        </p:spPr>
        <p:txBody>
          <a:bodyPr vert="horz" wrap="square" lIns="91440" tIns="45720" rIns="91440" bIns="45720" rtlCol="0" anchor="ctr">
            <a:normAutofit/>
          </a:bodyPr>
          <a:lstStyle/>
          <a:p>
            <a:r>
              <a:rPr lang="en-US" sz="4000" spc="-150" dirty="0">
                <a:solidFill>
                  <a:schemeClr val="tx1">
                    <a:lumMod val="50000"/>
                    <a:lumOff val="50000"/>
                  </a:schemeClr>
                </a:solidFill>
                <a:latin typeface="Arial" panose="020B0604020202020204" pitchFamily="34" charset="0"/>
                <a:cs typeface="Arial" panose="020B0604020202020204" pitchFamily="34" charset="0"/>
              </a:rPr>
              <a:t>Transit Pass Autoload</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2400198"/>
            <a:ext cx="6381997" cy="3178195"/>
          </a:xfrm>
        </p:spPr>
        <p:txBody>
          <a:bodyPr>
            <a:noAutofit/>
          </a:bodyPr>
          <a:lstStyle/>
          <a:p>
            <a:pPr marL="0" indent="0">
              <a:lnSpc>
                <a:spcPct val="100000"/>
              </a:lnSpc>
              <a:buNone/>
            </a:pPr>
            <a:r>
              <a:rPr lang="en-US" sz="4500" dirty="0">
                <a:solidFill>
                  <a:srgbClr val="006598"/>
                </a:solidFill>
              </a:rPr>
              <a:t>Tap “Load a new pass”</a:t>
            </a:r>
          </a:p>
        </p:txBody>
      </p:sp>
      <p:sp>
        <p:nvSpPr>
          <p:cNvPr id="9" name="TextBox 8">
            <a:extLst>
              <a:ext uri="{FF2B5EF4-FFF2-40B4-BE49-F238E27FC236}">
                <a16:creationId xmlns:a16="http://schemas.microsoft.com/office/drawing/2014/main" id="{26F3FA7F-8DBD-ABF7-40F3-42FACF17ACAB}"/>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MANAGE AUTOLOAD</a:t>
            </a:r>
          </a:p>
        </p:txBody>
      </p:sp>
      <p:pic>
        <p:nvPicPr>
          <p:cNvPr id="8" name="Picture 7" descr="Oval to indicate the Load a New Pass button near the bottom of the Manage Autoload screen.">
            <a:extLst>
              <a:ext uri="{FF2B5EF4-FFF2-40B4-BE49-F238E27FC236}">
                <a16:creationId xmlns:a16="http://schemas.microsoft.com/office/drawing/2014/main" id="{AF6FF885-34D0-C46A-1C2B-BA91DDBA4149}"/>
              </a:ext>
            </a:extLst>
          </p:cNvPr>
          <p:cNvPicPr>
            <a:picLocks noChangeAspect="1"/>
          </p:cNvPicPr>
          <p:nvPr/>
        </p:nvPicPr>
        <p:blipFill>
          <a:blip r:embed="rId2"/>
          <a:stretch>
            <a:fillRect/>
          </a:stretch>
        </p:blipFill>
        <p:spPr>
          <a:xfrm>
            <a:off x="7152361" y="420143"/>
            <a:ext cx="3364692" cy="6049091"/>
          </a:xfrm>
          <a:prstGeom prst="rect">
            <a:avLst/>
          </a:prstGeom>
        </p:spPr>
      </p:pic>
      <p:sp>
        <p:nvSpPr>
          <p:cNvPr id="4" name="Oval 3" descr="Oval to indicate the Load a New Pass button near the bottom of the Manage Autoload screen.">
            <a:extLst>
              <a:ext uri="{FF2B5EF4-FFF2-40B4-BE49-F238E27FC236}">
                <a16:creationId xmlns:a16="http://schemas.microsoft.com/office/drawing/2014/main" id="{1C349E0C-F88A-482B-B35C-D7139314308B}"/>
              </a:ext>
            </a:extLst>
          </p:cNvPr>
          <p:cNvSpPr/>
          <p:nvPr/>
        </p:nvSpPr>
        <p:spPr>
          <a:xfrm>
            <a:off x="8576620" y="3901099"/>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0049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1: LOAD CASH VALUE</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Add cash value to your</a:t>
            </a:r>
            <a:br>
              <a:rPr lang="en-US" sz="4500" dirty="0">
                <a:solidFill>
                  <a:srgbClr val="006598"/>
                </a:solidFill>
              </a:rPr>
            </a:br>
            <a:r>
              <a:rPr lang="en-US" sz="4500" dirty="0">
                <a:solidFill>
                  <a:srgbClr val="006598"/>
                </a:solidFill>
              </a:rPr>
              <a:t>mobile or plastic Clipper </a:t>
            </a:r>
            <a:br>
              <a:rPr lang="en-US" sz="4500" dirty="0">
                <a:solidFill>
                  <a:srgbClr val="006598"/>
                </a:solidFill>
              </a:rPr>
            </a:br>
            <a:r>
              <a:rPr lang="en-US" sz="4500" dirty="0">
                <a:solidFill>
                  <a:srgbClr val="006598"/>
                </a:solidFill>
              </a:rPr>
              <a:t>card(s) on the Load </a:t>
            </a:r>
            <a:br>
              <a:rPr lang="en-US" sz="4500" dirty="0">
                <a:solidFill>
                  <a:srgbClr val="006598"/>
                </a:solidFill>
              </a:rPr>
            </a:br>
            <a:r>
              <a:rPr lang="en-US" sz="4500" dirty="0">
                <a:solidFill>
                  <a:srgbClr val="006598"/>
                </a:solidFill>
              </a:rPr>
              <a:t>Cash Value screen</a:t>
            </a:r>
          </a:p>
        </p:txBody>
      </p:sp>
      <p:pic>
        <p:nvPicPr>
          <p:cNvPr id="10" name="Picture 9" descr="A smartphone showing the Load Cash Value screen. Options to choose an amount and set up one-time load or set-up as autoload are shown.">
            <a:extLst>
              <a:ext uri="{FF2B5EF4-FFF2-40B4-BE49-F238E27FC236}">
                <a16:creationId xmlns:a16="http://schemas.microsoft.com/office/drawing/2014/main" id="{426E2D7C-9D70-2469-6F58-FE02869356D7}"/>
              </a:ext>
            </a:extLst>
          </p:cNvPr>
          <p:cNvPicPr>
            <a:picLocks noChangeAspect="1"/>
          </p:cNvPicPr>
          <p:nvPr/>
        </p:nvPicPr>
        <p:blipFill>
          <a:blip r:embed="rId2"/>
          <a:stretch>
            <a:fillRect/>
          </a:stretch>
        </p:blipFill>
        <p:spPr>
          <a:xfrm>
            <a:off x="7226128" y="193014"/>
            <a:ext cx="3460382" cy="6358573"/>
          </a:xfrm>
          <a:prstGeom prst="rect">
            <a:avLst/>
          </a:prstGeom>
        </p:spPr>
      </p:pic>
    </p:spTree>
    <p:extLst>
      <p:ext uri="{BB962C8B-B14F-4D97-AF65-F5344CB8AC3E}">
        <p14:creationId xmlns:p14="http://schemas.microsoft.com/office/powerpoint/2010/main" val="14674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1074635"/>
            <a:ext cx="10515600" cy="1325563"/>
          </a:xfrm>
        </p:spPr>
        <p:txBody>
          <a:bodyPr>
            <a:normAutofit/>
          </a:bodyPr>
          <a:lstStyle/>
          <a:p>
            <a:r>
              <a:rPr lang="en-US" sz="4000" b="1" spc="-150" dirty="0">
                <a:solidFill>
                  <a:schemeClr val="tx1">
                    <a:lumMod val="50000"/>
                    <a:lumOff val="50000"/>
                  </a:schemeClr>
                </a:solidFill>
              </a:rPr>
              <a:t>STEP 2</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2400198"/>
            <a:ext cx="6381997" cy="3178195"/>
          </a:xfrm>
        </p:spPr>
        <p:txBody>
          <a:bodyPr>
            <a:noAutofit/>
          </a:bodyPr>
          <a:lstStyle/>
          <a:p>
            <a:pPr marL="0" indent="0">
              <a:lnSpc>
                <a:spcPct val="100000"/>
              </a:lnSpc>
              <a:buNone/>
            </a:pPr>
            <a:r>
              <a:rPr lang="en-US" sz="4500" dirty="0">
                <a:solidFill>
                  <a:srgbClr val="006598"/>
                </a:solidFill>
              </a:rPr>
              <a:t>Choose a</a:t>
            </a:r>
            <a:br>
              <a:rPr lang="en-US" sz="4500" dirty="0">
                <a:solidFill>
                  <a:srgbClr val="006598"/>
                </a:solidFill>
              </a:rPr>
            </a:br>
            <a:r>
              <a:rPr lang="en-US" sz="4500" dirty="0">
                <a:solidFill>
                  <a:srgbClr val="006598"/>
                </a:solidFill>
              </a:rPr>
              <a:t>transit agency</a:t>
            </a:r>
          </a:p>
        </p:txBody>
      </p:sp>
      <p:sp>
        <p:nvSpPr>
          <p:cNvPr id="8" name="TextBox 7">
            <a:extLst>
              <a:ext uri="{FF2B5EF4-FFF2-40B4-BE49-F238E27FC236}">
                <a16:creationId xmlns:a16="http://schemas.microsoft.com/office/drawing/2014/main" id="{4E7ADE03-EEC6-923D-8EB6-AB97876799D9}"/>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MANAGE AUTOLOAD</a:t>
            </a:r>
          </a:p>
        </p:txBody>
      </p:sp>
      <p:pic>
        <p:nvPicPr>
          <p:cNvPr id="5" name="Picture 4" descr="A smartphone showing the Load a Transit Pass screen.  Multiple transit agencies are listed to select from. ">
            <a:extLst>
              <a:ext uri="{FF2B5EF4-FFF2-40B4-BE49-F238E27FC236}">
                <a16:creationId xmlns:a16="http://schemas.microsoft.com/office/drawing/2014/main" id="{FA1D230E-7388-90A6-FA48-30647604F2C8}"/>
              </a:ext>
            </a:extLst>
          </p:cNvPr>
          <p:cNvPicPr>
            <a:picLocks noChangeAspect="1"/>
          </p:cNvPicPr>
          <p:nvPr/>
        </p:nvPicPr>
        <p:blipFill>
          <a:blip r:embed="rId2"/>
          <a:stretch>
            <a:fillRect/>
          </a:stretch>
        </p:blipFill>
        <p:spPr>
          <a:xfrm>
            <a:off x="7334779" y="323520"/>
            <a:ext cx="3226308" cy="6102331"/>
          </a:xfrm>
          <a:prstGeom prst="rect">
            <a:avLst/>
          </a:prstGeom>
        </p:spPr>
      </p:pic>
      <p:sp>
        <p:nvSpPr>
          <p:cNvPr id="9" name="TextBox 8">
            <a:extLst>
              <a:ext uri="{FF2B5EF4-FFF2-40B4-BE49-F238E27FC236}">
                <a16:creationId xmlns:a16="http://schemas.microsoft.com/office/drawing/2014/main" id="{69591166-C840-FD2C-A774-EA44C06F90B8}"/>
              </a:ext>
            </a:extLst>
          </p:cNvPr>
          <p:cNvSpPr txBox="1"/>
          <p:nvPr/>
        </p:nvSpPr>
        <p:spPr>
          <a:xfrm>
            <a:off x="838200" y="271078"/>
            <a:ext cx="10515600" cy="1371600"/>
          </a:xfrm>
          <a:prstGeom prst="rect">
            <a:avLst/>
          </a:prstGeom>
        </p:spPr>
        <p:txBody>
          <a:bodyPr vert="horz" wrap="square" lIns="91440" tIns="45720" rIns="91440" bIns="45720" rtlCol="0" anchor="ctr">
            <a:normAutofit/>
          </a:bodyPr>
          <a:lstStyle/>
          <a:p>
            <a:r>
              <a:rPr lang="en-US" sz="4000" spc="-150" dirty="0">
                <a:solidFill>
                  <a:schemeClr val="tx1">
                    <a:lumMod val="50000"/>
                    <a:lumOff val="50000"/>
                  </a:schemeClr>
                </a:solidFill>
                <a:latin typeface="Arial" panose="020B0604020202020204" pitchFamily="34" charset="0"/>
                <a:cs typeface="Arial" panose="020B0604020202020204" pitchFamily="34" charset="0"/>
              </a:rPr>
              <a:t>Transit Pass Autoload </a:t>
            </a:r>
          </a:p>
        </p:txBody>
      </p:sp>
    </p:spTree>
    <p:extLst>
      <p:ext uri="{BB962C8B-B14F-4D97-AF65-F5344CB8AC3E}">
        <p14:creationId xmlns:p14="http://schemas.microsoft.com/office/powerpoint/2010/main" val="3621482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1074635"/>
            <a:ext cx="10515600" cy="1325563"/>
          </a:xfrm>
        </p:spPr>
        <p:txBody>
          <a:bodyPr>
            <a:normAutofit/>
          </a:bodyPr>
          <a:lstStyle/>
          <a:p>
            <a:r>
              <a:rPr lang="en-US" sz="4000" b="1" spc="-150" dirty="0">
                <a:solidFill>
                  <a:schemeClr val="tx1">
                    <a:lumMod val="50000"/>
                    <a:lumOff val="50000"/>
                  </a:schemeClr>
                </a:solidFill>
              </a:rPr>
              <a:t>STEP 2</a:t>
            </a:r>
          </a:p>
        </p:txBody>
      </p:sp>
      <p:sp>
        <p:nvSpPr>
          <p:cNvPr id="11" name="TextBox 10">
            <a:extLst>
              <a:ext uri="{FF2B5EF4-FFF2-40B4-BE49-F238E27FC236}">
                <a16:creationId xmlns:a16="http://schemas.microsoft.com/office/drawing/2014/main" id="{43B8156D-079C-5655-D069-C739B5E18795}"/>
              </a:ext>
            </a:extLst>
          </p:cNvPr>
          <p:cNvSpPr txBox="1"/>
          <p:nvPr/>
        </p:nvSpPr>
        <p:spPr>
          <a:xfrm>
            <a:off x="838200" y="271078"/>
            <a:ext cx="10515600" cy="1371600"/>
          </a:xfrm>
          <a:prstGeom prst="rect">
            <a:avLst/>
          </a:prstGeom>
        </p:spPr>
        <p:txBody>
          <a:bodyPr vert="horz" wrap="square" lIns="91440" tIns="45720" rIns="91440" bIns="45720" rtlCol="0" anchor="ctr">
            <a:normAutofit/>
          </a:bodyPr>
          <a:lstStyle/>
          <a:p>
            <a:r>
              <a:rPr lang="en-US" sz="4000" spc="-150" dirty="0">
                <a:solidFill>
                  <a:schemeClr val="tx1">
                    <a:lumMod val="50000"/>
                    <a:lumOff val="50000"/>
                  </a:schemeClr>
                </a:solidFill>
                <a:latin typeface="Arial" panose="020B0604020202020204" pitchFamily="34" charset="0"/>
                <a:cs typeface="Arial" panose="020B0604020202020204" pitchFamily="34" charset="0"/>
              </a:rPr>
              <a:t>Transit Pass Autoload</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2400198"/>
            <a:ext cx="6381997" cy="3178195"/>
          </a:xfrm>
        </p:spPr>
        <p:txBody>
          <a:bodyPr>
            <a:noAutofit/>
          </a:bodyPr>
          <a:lstStyle/>
          <a:p>
            <a:pPr marL="0" indent="0">
              <a:lnSpc>
                <a:spcPct val="100000"/>
              </a:lnSpc>
              <a:buNone/>
            </a:pPr>
            <a:r>
              <a:rPr lang="en-US" sz="4500" dirty="0">
                <a:solidFill>
                  <a:srgbClr val="006598"/>
                </a:solidFill>
              </a:rPr>
              <a:t>Choose a pass</a:t>
            </a:r>
            <a:br>
              <a:rPr lang="en-US" sz="4500" dirty="0">
                <a:solidFill>
                  <a:srgbClr val="006598"/>
                </a:solidFill>
              </a:rPr>
            </a:br>
            <a:r>
              <a:rPr lang="en-US" sz="4500" dirty="0">
                <a:solidFill>
                  <a:srgbClr val="006598"/>
                </a:solidFill>
              </a:rPr>
              <a:t>and tap “Continue”</a:t>
            </a:r>
          </a:p>
        </p:txBody>
      </p:sp>
      <p:sp>
        <p:nvSpPr>
          <p:cNvPr id="10" name="TextBox 9">
            <a:extLst>
              <a:ext uri="{FF2B5EF4-FFF2-40B4-BE49-F238E27FC236}">
                <a16:creationId xmlns:a16="http://schemas.microsoft.com/office/drawing/2014/main" id="{B2A59FF8-D24F-764B-DAFE-AFA5BE1E3E9B}"/>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MANAGE AUTOLOAD</a:t>
            </a:r>
          </a:p>
        </p:txBody>
      </p:sp>
      <p:pic>
        <p:nvPicPr>
          <p:cNvPr id="5" name="Picture 4" descr="A smartphone showing the Load a Transit Pass screen.  Multiple passes are shown for selection.  The Continue button towards the bottom of the screen is indicated. ">
            <a:extLst>
              <a:ext uri="{FF2B5EF4-FFF2-40B4-BE49-F238E27FC236}">
                <a16:creationId xmlns:a16="http://schemas.microsoft.com/office/drawing/2014/main" id="{019396BC-953C-F3F2-4F52-AC51BB5C06B1}"/>
              </a:ext>
            </a:extLst>
          </p:cNvPr>
          <p:cNvPicPr>
            <a:picLocks noChangeAspect="1"/>
          </p:cNvPicPr>
          <p:nvPr/>
        </p:nvPicPr>
        <p:blipFill>
          <a:blip r:embed="rId2"/>
          <a:stretch>
            <a:fillRect/>
          </a:stretch>
        </p:blipFill>
        <p:spPr>
          <a:xfrm>
            <a:off x="7207671" y="411202"/>
            <a:ext cx="3431397" cy="6018707"/>
          </a:xfrm>
          <a:prstGeom prst="rect">
            <a:avLst/>
          </a:prstGeom>
        </p:spPr>
      </p:pic>
      <p:sp>
        <p:nvSpPr>
          <p:cNvPr id="8" name="Left Arrow 7" descr="Oval to indicate the Continue button near the bottom of the Load a Transit Pass screen.">
            <a:extLst>
              <a:ext uri="{FF2B5EF4-FFF2-40B4-BE49-F238E27FC236}">
                <a16:creationId xmlns:a16="http://schemas.microsoft.com/office/drawing/2014/main" id="{90C657B3-7741-D321-0817-BBAF3CE81EDE}"/>
              </a:ext>
            </a:extLst>
          </p:cNvPr>
          <p:cNvSpPr/>
          <p:nvPr/>
        </p:nvSpPr>
        <p:spPr>
          <a:xfrm>
            <a:off x="10720192" y="1830487"/>
            <a:ext cx="633608" cy="363255"/>
          </a:xfrm>
          <a:prstGeom prst="leftArrow">
            <a:avLst/>
          </a:prstGeom>
          <a:solidFill>
            <a:srgbClr val="03A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descr="Oval to indicate the Continue button near the bottom of the Load a Transit Pass screen image. ">
            <a:extLst>
              <a:ext uri="{FF2B5EF4-FFF2-40B4-BE49-F238E27FC236}">
                <a16:creationId xmlns:a16="http://schemas.microsoft.com/office/drawing/2014/main" id="{158F716B-C708-DF0A-C8A2-A7DCF433CE23}"/>
              </a:ext>
            </a:extLst>
          </p:cNvPr>
          <p:cNvSpPr/>
          <p:nvPr/>
        </p:nvSpPr>
        <p:spPr>
          <a:xfrm>
            <a:off x="8576620" y="4840551"/>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735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1074635"/>
            <a:ext cx="10515600" cy="1325563"/>
          </a:xfrm>
        </p:spPr>
        <p:txBody>
          <a:bodyPr>
            <a:normAutofit/>
          </a:bodyPr>
          <a:lstStyle/>
          <a:p>
            <a:r>
              <a:rPr lang="en-US" sz="4000" b="1" spc="-150" dirty="0">
                <a:solidFill>
                  <a:schemeClr val="tx1">
                    <a:lumMod val="50000"/>
                    <a:lumOff val="50000"/>
                  </a:schemeClr>
                </a:solidFill>
              </a:rPr>
              <a:t>STEP 3</a:t>
            </a:r>
          </a:p>
        </p:txBody>
      </p:sp>
      <p:sp>
        <p:nvSpPr>
          <p:cNvPr id="10" name="TextBox 9">
            <a:extLst>
              <a:ext uri="{FF2B5EF4-FFF2-40B4-BE49-F238E27FC236}">
                <a16:creationId xmlns:a16="http://schemas.microsoft.com/office/drawing/2014/main" id="{E0B1B640-0124-6E4C-CDC1-EC0BCA650677}"/>
              </a:ext>
            </a:extLst>
          </p:cNvPr>
          <p:cNvSpPr txBox="1"/>
          <p:nvPr/>
        </p:nvSpPr>
        <p:spPr>
          <a:xfrm>
            <a:off x="838200" y="271078"/>
            <a:ext cx="10515600" cy="1371600"/>
          </a:xfrm>
          <a:prstGeom prst="rect">
            <a:avLst/>
          </a:prstGeom>
        </p:spPr>
        <p:txBody>
          <a:bodyPr vert="horz" wrap="square" lIns="91440" tIns="45720" rIns="91440" bIns="45720" rtlCol="0" anchor="ctr">
            <a:normAutofit/>
          </a:bodyPr>
          <a:lstStyle/>
          <a:p>
            <a:r>
              <a:rPr lang="en-US" sz="4000" spc="-150" dirty="0">
                <a:solidFill>
                  <a:schemeClr val="tx1">
                    <a:lumMod val="50000"/>
                    <a:lumOff val="50000"/>
                  </a:schemeClr>
                </a:solidFill>
                <a:latin typeface="Arial" panose="020B0604020202020204" pitchFamily="34" charset="0"/>
                <a:cs typeface="Arial" panose="020B0604020202020204" pitchFamily="34" charset="0"/>
              </a:rPr>
              <a:t>Transit Pass Autoload</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2400198"/>
            <a:ext cx="6381997" cy="3178195"/>
          </a:xfrm>
        </p:spPr>
        <p:txBody>
          <a:bodyPr>
            <a:noAutofit/>
          </a:bodyPr>
          <a:lstStyle/>
          <a:p>
            <a:pPr marL="0" indent="0">
              <a:lnSpc>
                <a:spcPct val="100000"/>
              </a:lnSpc>
              <a:buNone/>
            </a:pPr>
            <a:r>
              <a:rPr lang="en-US" sz="4500" dirty="0">
                <a:solidFill>
                  <a:srgbClr val="006598"/>
                </a:solidFill>
              </a:rPr>
              <a:t>Select “Set up </a:t>
            </a:r>
            <a:br>
              <a:rPr lang="en-US" sz="4500" dirty="0">
                <a:solidFill>
                  <a:srgbClr val="006598"/>
                </a:solidFill>
              </a:rPr>
            </a:br>
            <a:r>
              <a:rPr lang="en-US" sz="4500" dirty="0">
                <a:solidFill>
                  <a:srgbClr val="006598"/>
                </a:solidFill>
              </a:rPr>
              <a:t>as Autoload” </a:t>
            </a:r>
          </a:p>
        </p:txBody>
      </p:sp>
      <p:sp>
        <p:nvSpPr>
          <p:cNvPr id="9" name="TextBox 8">
            <a:extLst>
              <a:ext uri="{FF2B5EF4-FFF2-40B4-BE49-F238E27FC236}">
                <a16:creationId xmlns:a16="http://schemas.microsoft.com/office/drawing/2014/main" id="{3541734C-8C8E-34A9-3ECC-4FBC9D989BFE}"/>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MANAGE AUTOLOAD</a:t>
            </a:r>
          </a:p>
        </p:txBody>
      </p:sp>
      <p:pic>
        <p:nvPicPr>
          <p:cNvPr id="5" name="Picture 4" descr="A smartphone showing the Load a Transit Pass screen.  The Set up as Autoload option is indicated towards the bottom of the screen. ">
            <a:extLst>
              <a:ext uri="{FF2B5EF4-FFF2-40B4-BE49-F238E27FC236}">
                <a16:creationId xmlns:a16="http://schemas.microsoft.com/office/drawing/2014/main" id="{498E79D8-5F08-0469-5CBD-BA46DC6F7BF7}"/>
              </a:ext>
            </a:extLst>
          </p:cNvPr>
          <p:cNvPicPr>
            <a:picLocks noChangeAspect="1"/>
          </p:cNvPicPr>
          <p:nvPr/>
        </p:nvPicPr>
        <p:blipFill>
          <a:blip r:embed="rId2"/>
          <a:stretch>
            <a:fillRect/>
          </a:stretch>
        </p:blipFill>
        <p:spPr>
          <a:xfrm>
            <a:off x="7257775" y="398379"/>
            <a:ext cx="3364296" cy="6029995"/>
          </a:xfrm>
          <a:prstGeom prst="rect">
            <a:avLst/>
          </a:prstGeom>
        </p:spPr>
      </p:pic>
      <p:sp>
        <p:nvSpPr>
          <p:cNvPr id="4" name="Oval 3" descr="Oval to indicate the Setup as Autoload button near the bottom of the Load a Transit Pass screen image. ">
            <a:extLst>
              <a:ext uri="{FF2B5EF4-FFF2-40B4-BE49-F238E27FC236}">
                <a16:creationId xmlns:a16="http://schemas.microsoft.com/office/drawing/2014/main" id="{49F4866F-CFE4-A41C-C751-6EA21211C262}"/>
              </a:ext>
            </a:extLst>
          </p:cNvPr>
          <p:cNvSpPr/>
          <p:nvPr/>
        </p:nvSpPr>
        <p:spPr>
          <a:xfrm>
            <a:off x="8576620" y="4840551"/>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580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1074635"/>
            <a:ext cx="10515600" cy="1325563"/>
          </a:xfrm>
        </p:spPr>
        <p:txBody>
          <a:bodyPr>
            <a:normAutofit/>
          </a:bodyPr>
          <a:lstStyle/>
          <a:p>
            <a:r>
              <a:rPr lang="en-US" sz="4000" b="1" spc="-150" dirty="0">
                <a:solidFill>
                  <a:schemeClr val="tx1">
                    <a:lumMod val="50000"/>
                    <a:lumOff val="50000"/>
                  </a:schemeClr>
                </a:solidFill>
              </a:rPr>
              <a:t>STEP 3</a:t>
            </a:r>
          </a:p>
        </p:txBody>
      </p:sp>
      <p:sp>
        <p:nvSpPr>
          <p:cNvPr id="10" name="TextBox 9">
            <a:extLst>
              <a:ext uri="{FF2B5EF4-FFF2-40B4-BE49-F238E27FC236}">
                <a16:creationId xmlns:a16="http://schemas.microsoft.com/office/drawing/2014/main" id="{1EA13A06-CD49-CB04-2E2B-5832EDB153E8}"/>
              </a:ext>
            </a:extLst>
          </p:cNvPr>
          <p:cNvSpPr txBox="1"/>
          <p:nvPr/>
        </p:nvSpPr>
        <p:spPr>
          <a:xfrm>
            <a:off x="838200" y="271078"/>
            <a:ext cx="10515600" cy="1371600"/>
          </a:xfrm>
          <a:prstGeom prst="rect">
            <a:avLst/>
          </a:prstGeom>
        </p:spPr>
        <p:txBody>
          <a:bodyPr vert="horz" wrap="square" lIns="91440" tIns="45720" rIns="91440" bIns="45720" rtlCol="0" anchor="ctr">
            <a:normAutofit/>
          </a:bodyPr>
          <a:lstStyle/>
          <a:p>
            <a:r>
              <a:rPr lang="en-US" sz="4000" spc="-150" dirty="0">
                <a:solidFill>
                  <a:schemeClr val="tx1">
                    <a:lumMod val="50000"/>
                    <a:lumOff val="50000"/>
                  </a:schemeClr>
                </a:solidFill>
                <a:latin typeface="Arial" panose="020B0604020202020204" pitchFamily="34" charset="0"/>
                <a:cs typeface="Arial" panose="020B0604020202020204" pitchFamily="34" charset="0"/>
              </a:rPr>
              <a:t>Transit Pass Autoload</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2400198"/>
            <a:ext cx="6381997" cy="3178195"/>
          </a:xfrm>
        </p:spPr>
        <p:txBody>
          <a:bodyPr>
            <a:noAutofit/>
          </a:bodyPr>
          <a:lstStyle/>
          <a:p>
            <a:pPr marL="0" indent="0">
              <a:lnSpc>
                <a:spcPct val="100000"/>
              </a:lnSpc>
              <a:buNone/>
            </a:pPr>
            <a:r>
              <a:rPr lang="en-US" sz="4500" dirty="0">
                <a:solidFill>
                  <a:srgbClr val="006598"/>
                </a:solidFill>
              </a:rPr>
              <a:t>Tap “Continue </a:t>
            </a:r>
            <a:br>
              <a:rPr lang="en-US" sz="4500" dirty="0">
                <a:solidFill>
                  <a:srgbClr val="006598"/>
                </a:solidFill>
              </a:rPr>
            </a:br>
            <a:r>
              <a:rPr lang="en-US" sz="4500" dirty="0">
                <a:solidFill>
                  <a:srgbClr val="006598"/>
                </a:solidFill>
              </a:rPr>
              <a:t>with Autoload” </a:t>
            </a:r>
          </a:p>
        </p:txBody>
      </p:sp>
      <p:sp>
        <p:nvSpPr>
          <p:cNvPr id="9" name="TextBox 8">
            <a:extLst>
              <a:ext uri="{FF2B5EF4-FFF2-40B4-BE49-F238E27FC236}">
                <a16:creationId xmlns:a16="http://schemas.microsoft.com/office/drawing/2014/main" id="{2E335A2F-B3C8-D0B4-372E-9C5F946BEB72}"/>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MANAGE AUTOLOAD</a:t>
            </a:r>
          </a:p>
        </p:txBody>
      </p:sp>
      <p:pic>
        <p:nvPicPr>
          <p:cNvPr id="5" name="Picture 4" descr="A smartphone showing the Setup Autoload screen.  The Continue with Autoload button is indicated at the bottom of the screen. ">
            <a:extLst>
              <a:ext uri="{FF2B5EF4-FFF2-40B4-BE49-F238E27FC236}">
                <a16:creationId xmlns:a16="http://schemas.microsoft.com/office/drawing/2014/main" id="{243EBC0C-41FD-7DAF-64CC-4DF2C11BCF80}"/>
              </a:ext>
            </a:extLst>
          </p:cNvPr>
          <p:cNvPicPr>
            <a:picLocks noChangeAspect="1"/>
          </p:cNvPicPr>
          <p:nvPr/>
        </p:nvPicPr>
        <p:blipFill>
          <a:blip r:embed="rId2"/>
          <a:stretch>
            <a:fillRect/>
          </a:stretch>
        </p:blipFill>
        <p:spPr>
          <a:xfrm>
            <a:off x="7285155" y="281322"/>
            <a:ext cx="3387019" cy="6114942"/>
          </a:xfrm>
          <a:prstGeom prst="rect">
            <a:avLst/>
          </a:prstGeom>
        </p:spPr>
      </p:pic>
      <p:sp>
        <p:nvSpPr>
          <p:cNvPr id="4" name="Oval 3" descr="Oval to indicate the Continue with Autoload button near the bottom of the Setup Autoload screen image. ">
            <a:extLst>
              <a:ext uri="{FF2B5EF4-FFF2-40B4-BE49-F238E27FC236}">
                <a16:creationId xmlns:a16="http://schemas.microsoft.com/office/drawing/2014/main" id="{DC0F30F8-32AD-6F65-A88F-D4AEEE8232F1}"/>
              </a:ext>
            </a:extLst>
          </p:cNvPr>
          <p:cNvSpPr/>
          <p:nvPr/>
        </p:nvSpPr>
        <p:spPr>
          <a:xfrm>
            <a:off x="8576620" y="4802973"/>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0506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1074635"/>
            <a:ext cx="10515600" cy="1325563"/>
          </a:xfrm>
        </p:spPr>
        <p:txBody>
          <a:bodyPr>
            <a:normAutofit/>
          </a:bodyPr>
          <a:lstStyle/>
          <a:p>
            <a:r>
              <a:rPr lang="en-US" sz="4000" b="1" spc="-150" dirty="0">
                <a:solidFill>
                  <a:schemeClr val="tx1">
                    <a:lumMod val="50000"/>
                    <a:lumOff val="50000"/>
                  </a:schemeClr>
                </a:solidFill>
              </a:rPr>
              <a:t>STEP 4</a:t>
            </a:r>
          </a:p>
        </p:txBody>
      </p:sp>
      <p:sp>
        <p:nvSpPr>
          <p:cNvPr id="10" name="TextBox 9">
            <a:extLst>
              <a:ext uri="{FF2B5EF4-FFF2-40B4-BE49-F238E27FC236}">
                <a16:creationId xmlns:a16="http://schemas.microsoft.com/office/drawing/2014/main" id="{86C184F8-26EF-5525-07A6-FCA21FE53DD4}"/>
              </a:ext>
            </a:extLst>
          </p:cNvPr>
          <p:cNvSpPr txBox="1"/>
          <p:nvPr/>
        </p:nvSpPr>
        <p:spPr>
          <a:xfrm>
            <a:off x="838200" y="271078"/>
            <a:ext cx="10515600" cy="1371600"/>
          </a:xfrm>
          <a:prstGeom prst="rect">
            <a:avLst/>
          </a:prstGeom>
        </p:spPr>
        <p:txBody>
          <a:bodyPr vert="horz" wrap="square" lIns="91440" tIns="45720" rIns="91440" bIns="45720" rtlCol="0" anchor="ctr">
            <a:normAutofit/>
          </a:bodyPr>
          <a:lstStyle/>
          <a:p>
            <a:r>
              <a:rPr lang="en-US" sz="4000" spc="-150" dirty="0">
                <a:solidFill>
                  <a:schemeClr val="tx1">
                    <a:lumMod val="50000"/>
                    <a:lumOff val="50000"/>
                  </a:schemeClr>
                </a:solidFill>
                <a:latin typeface="Arial" panose="020B0604020202020204" pitchFamily="34" charset="0"/>
                <a:cs typeface="Arial" panose="020B0604020202020204" pitchFamily="34" charset="0"/>
              </a:rPr>
              <a:t>Transit Pass Autoload</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2400198"/>
            <a:ext cx="6381997" cy="3178195"/>
          </a:xfrm>
        </p:spPr>
        <p:txBody>
          <a:bodyPr>
            <a:noAutofit/>
          </a:bodyPr>
          <a:lstStyle/>
          <a:p>
            <a:pPr marL="0" indent="0">
              <a:lnSpc>
                <a:spcPct val="100000"/>
              </a:lnSpc>
              <a:buNone/>
            </a:pPr>
            <a:r>
              <a:rPr lang="en-US" sz="4500" dirty="0">
                <a:solidFill>
                  <a:srgbClr val="006598"/>
                </a:solidFill>
              </a:rPr>
              <a:t>Tap “Confirm Order”</a:t>
            </a:r>
          </a:p>
        </p:txBody>
      </p:sp>
      <p:sp>
        <p:nvSpPr>
          <p:cNvPr id="9" name="TextBox 8">
            <a:extLst>
              <a:ext uri="{FF2B5EF4-FFF2-40B4-BE49-F238E27FC236}">
                <a16:creationId xmlns:a16="http://schemas.microsoft.com/office/drawing/2014/main" id="{469C0100-988B-BB60-789A-B84519E14D88}"/>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MANAGE AUTOLOAD</a:t>
            </a:r>
          </a:p>
        </p:txBody>
      </p:sp>
      <p:pic>
        <p:nvPicPr>
          <p:cNvPr id="5" name="Picture 4" descr="A smartphone showing the Review Order screen.  The Confirm Order button is indicated at the bottom of the screen. ">
            <a:extLst>
              <a:ext uri="{FF2B5EF4-FFF2-40B4-BE49-F238E27FC236}">
                <a16:creationId xmlns:a16="http://schemas.microsoft.com/office/drawing/2014/main" id="{51C09C42-58E2-490E-DE04-54FCAAF6944E}"/>
              </a:ext>
            </a:extLst>
          </p:cNvPr>
          <p:cNvPicPr>
            <a:picLocks noChangeAspect="1"/>
          </p:cNvPicPr>
          <p:nvPr/>
        </p:nvPicPr>
        <p:blipFill>
          <a:blip r:embed="rId2"/>
          <a:stretch>
            <a:fillRect/>
          </a:stretch>
        </p:blipFill>
        <p:spPr>
          <a:xfrm>
            <a:off x="7241610" y="285943"/>
            <a:ext cx="3418040" cy="6229654"/>
          </a:xfrm>
          <a:prstGeom prst="rect">
            <a:avLst/>
          </a:prstGeom>
        </p:spPr>
      </p:pic>
      <p:sp>
        <p:nvSpPr>
          <p:cNvPr id="4" name="Oval 3" descr="Oval to indicate the Confirm Order button near the bottom of the Review Order screen image. ">
            <a:extLst>
              <a:ext uri="{FF2B5EF4-FFF2-40B4-BE49-F238E27FC236}">
                <a16:creationId xmlns:a16="http://schemas.microsoft.com/office/drawing/2014/main" id="{C16A82AD-66B9-BFAF-5249-3E4416E71DB0}"/>
              </a:ext>
            </a:extLst>
          </p:cNvPr>
          <p:cNvSpPr/>
          <p:nvPr/>
        </p:nvSpPr>
        <p:spPr>
          <a:xfrm>
            <a:off x="8576620" y="4840551"/>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6367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79864B-0AE9-853A-EAD1-03C5A7371E43}"/>
              </a:ext>
            </a:extLst>
          </p:cNvPr>
          <p:cNvSpPr>
            <a:spLocks noGrp="1"/>
          </p:cNvSpPr>
          <p:nvPr>
            <p:ph type="title"/>
          </p:nvPr>
        </p:nvSpPr>
        <p:spPr>
          <a:xfrm>
            <a:off x="838200" y="1677090"/>
            <a:ext cx="10515600" cy="1325563"/>
          </a:xfrm>
          <a:ln>
            <a:solidFill>
              <a:schemeClr val="bg1"/>
            </a:solidFill>
          </a:ln>
        </p:spPr>
        <p:txBody>
          <a:bodyPr>
            <a:normAutofit/>
          </a:bodyPr>
          <a:lstStyle/>
          <a:p>
            <a:pPr algn="ctr"/>
            <a:r>
              <a:rPr lang="en-US" sz="4000" b="1" dirty="0">
                <a:solidFill>
                  <a:schemeClr val="bg1"/>
                </a:solidFill>
              </a:rPr>
              <a:t>TRIP TOOLS:</a:t>
            </a:r>
          </a:p>
        </p:txBody>
      </p:sp>
      <p:sp>
        <p:nvSpPr>
          <p:cNvPr id="6" name="Title 1">
            <a:extLst>
              <a:ext uri="{FF2B5EF4-FFF2-40B4-BE49-F238E27FC236}">
                <a16:creationId xmlns:a16="http://schemas.microsoft.com/office/drawing/2014/main" id="{AFCB037E-B483-8C6D-13CC-EE3CC4830FF7}"/>
              </a:ext>
            </a:extLst>
          </p:cNvPr>
          <p:cNvSpPr txBox="1">
            <a:spLocks/>
          </p:cNvSpPr>
          <p:nvPr/>
        </p:nvSpPr>
        <p:spPr>
          <a:xfrm>
            <a:off x="838200" y="2740191"/>
            <a:ext cx="10515600" cy="1325563"/>
          </a:xfrm>
          <a:prstGeom prst="rect">
            <a:avLst/>
          </a:prstGeom>
          <a:ln>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6000" dirty="0">
                <a:solidFill>
                  <a:schemeClr val="bg1"/>
                </a:solidFill>
              </a:rPr>
              <a:t>How to Use Trip Tools</a:t>
            </a:r>
          </a:p>
        </p:txBody>
      </p:sp>
    </p:spTree>
    <p:extLst>
      <p:ext uri="{BB962C8B-B14F-4D97-AF65-F5344CB8AC3E}">
        <p14:creationId xmlns:p14="http://schemas.microsoft.com/office/powerpoint/2010/main" val="26540455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ipper home screen image with the icons tray at the bottom.  The Trip Tools icon is in the tray.">
            <a:extLst>
              <a:ext uri="{FF2B5EF4-FFF2-40B4-BE49-F238E27FC236}">
                <a16:creationId xmlns:a16="http://schemas.microsoft.com/office/drawing/2014/main" id="{1D249C85-005B-6A42-710C-1FBD400111F6}"/>
              </a:ext>
            </a:extLst>
          </p:cNvPr>
          <p:cNvPicPr>
            <a:picLocks noChangeAspect="1"/>
          </p:cNvPicPr>
          <p:nvPr/>
        </p:nvPicPr>
        <p:blipFill>
          <a:blip r:embed="rId2"/>
          <a:stretch>
            <a:fillRect/>
          </a:stretch>
        </p:blipFill>
        <p:spPr>
          <a:xfrm>
            <a:off x="7050439" y="259848"/>
            <a:ext cx="3519590" cy="6140951"/>
          </a:xfrm>
          <a:prstGeom prst="rect">
            <a:avLst/>
          </a:prstGeom>
        </p:spPr>
      </p:pic>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1</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Select the “Trip Tools” option at the bottom of your screen</a:t>
            </a:r>
          </a:p>
        </p:txBody>
      </p:sp>
      <p:sp>
        <p:nvSpPr>
          <p:cNvPr id="4" name="TextBox 3">
            <a:extLst>
              <a:ext uri="{FF2B5EF4-FFF2-40B4-BE49-F238E27FC236}">
                <a16:creationId xmlns:a16="http://schemas.microsoft.com/office/drawing/2014/main" id="{1F210498-2EB8-0572-A8C2-CFE8C0624E61}"/>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TRIP TOOLS</a:t>
            </a:r>
          </a:p>
        </p:txBody>
      </p:sp>
      <p:sp>
        <p:nvSpPr>
          <p:cNvPr id="3" name="Oval 2" descr="Oval to indicate the Trip Tools icon in the apps tray at the bottom of the Clipper homescreen  image. ">
            <a:extLst>
              <a:ext uri="{FF2B5EF4-FFF2-40B4-BE49-F238E27FC236}">
                <a16:creationId xmlns:a16="http://schemas.microsoft.com/office/drawing/2014/main" id="{EEE710BF-1A56-A434-2552-F311AE38D50B}"/>
              </a:ext>
            </a:extLst>
          </p:cNvPr>
          <p:cNvSpPr/>
          <p:nvPr/>
        </p:nvSpPr>
        <p:spPr>
          <a:xfrm>
            <a:off x="8901830" y="5203209"/>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43011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2</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1" y="1690688"/>
            <a:ext cx="5932714" cy="3178195"/>
          </a:xfrm>
        </p:spPr>
        <p:txBody>
          <a:bodyPr>
            <a:noAutofit/>
          </a:bodyPr>
          <a:lstStyle/>
          <a:p>
            <a:pPr marL="0" indent="0">
              <a:lnSpc>
                <a:spcPct val="100000"/>
              </a:lnSpc>
              <a:buNone/>
            </a:pPr>
            <a:r>
              <a:rPr lang="en-US" sz="4500" b="0" i="0" dirty="0">
                <a:solidFill>
                  <a:srgbClr val="006598"/>
                </a:solidFill>
                <a:effectLst/>
                <a:latin typeface="Arial" panose="020B0604020202020204" pitchFamily="34" charset="0"/>
              </a:rPr>
              <a:t>Enter transit or destination in the search bar at the top of the screen</a:t>
            </a:r>
            <a:endParaRPr lang="en-US" sz="4500" dirty="0">
              <a:solidFill>
                <a:srgbClr val="006598"/>
              </a:solidFill>
            </a:endParaRPr>
          </a:p>
        </p:txBody>
      </p:sp>
      <p:sp>
        <p:nvSpPr>
          <p:cNvPr id="2" name="TextBox 1">
            <a:extLst>
              <a:ext uri="{FF2B5EF4-FFF2-40B4-BE49-F238E27FC236}">
                <a16:creationId xmlns:a16="http://schemas.microsoft.com/office/drawing/2014/main" id="{DBADA03F-6845-35D9-2B89-5A7F05526750}"/>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TRIP TOOLS</a:t>
            </a:r>
          </a:p>
        </p:txBody>
      </p:sp>
      <p:pic>
        <p:nvPicPr>
          <p:cNvPr id="4" name="Picture 3" descr="A smartphone showing a screen on which to search for transit or destination.  A map is shown below the search field. The search field is indicated. ">
            <a:extLst>
              <a:ext uri="{FF2B5EF4-FFF2-40B4-BE49-F238E27FC236}">
                <a16:creationId xmlns:a16="http://schemas.microsoft.com/office/drawing/2014/main" id="{880A717F-8489-B573-029D-F308E24C6C45}"/>
              </a:ext>
            </a:extLst>
          </p:cNvPr>
          <p:cNvPicPr>
            <a:picLocks noChangeAspect="1"/>
          </p:cNvPicPr>
          <p:nvPr/>
        </p:nvPicPr>
        <p:blipFill>
          <a:blip r:embed="rId2"/>
          <a:stretch>
            <a:fillRect/>
          </a:stretch>
        </p:blipFill>
        <p:spPr>
          <a:xfrm>
            <a:off x="7265096" y="282338"/>
            <a:ext cx="3319396" cy="6122441"/>
          </a:xfrm>
          <a:prstGeom prst="rect">
            <a:avLst/>
          </a:prstGeom>
        </p:spPr>
      </p:pic>
      <p:sp>
        <p:nvSpPr>
          <p:cNvPr id="5" name="Left Arrow 4" descr="Arrow to indicate the search field at the top of the screen.  The search field is atop the image of a map and various transition options below this image. ">
            <a:extLst>
              <a:ext uri="{FF2B5EF4-FFF2-40B4-BE49-F238E27FC236}">
                <a16:creationId xmlns:a16="http://schemas.microsoft.com/office/drawing/2014/main" id="{733F5EA7-54D0-8993-D5A8-4C84744F8AF4}"/>
              </a:ext>
            </a:extLst>
          </p:cNvPr>
          <p:cNvSpPr/>
          <p:nvPr/>
        </p:nvSpPr>
        <p:spPr>
          <a:xfrm>
            <a:off x="10720192" y="952750"/>
            <a:ext cx="633608" cy="363255"/>
          </a:xfrm>
          <a:prstGeom prst="leftArrow">
            <a:avLst/>
          </a:prstGeom>
          <a:solidFill>
            <a:srgbClr val="03A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23485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2</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Select your trip destination</a:t>
            </a:r>
          </a:p>
        </p:txBody>
      </p:sp>
      <p:sp>
        <p:nvSpPr>
          <p:cNvPr id="2" name="TextBox 1">
            <a:extLst>
              <a:ext uri="{FF2B5EF4-FFF2-40B4-BE49-F238E27FC236}">
                <a16:creationId xmlns:a16="http://schemas.microsoft.com/office/drawing/2014/main" id="{0D5D8602-9487-B0FD-666F-88D9467F34BC}"/>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TRIP TOOLS</a:t>
            </a:r>
          </a:p>
        </p:txBody>
      </p:sp>
      <p:pic>
        <p:nvPicPr>
          <p:cNvPr id="4" name="Picture 3" descr="A smartphone showing a screen on which to search for stations and stops or destinations.  The search field is at the top.  Options based on the search are shown below.  One of the destination examples is indicated. ">
            <a:extLst>
              <a:ext uri="{FF2B5EF4-FFF2-40B4-BE49-F238E27FC236}">
                <a16:creationId xmlns:a16="http://schemas.microsoft.com/office/drawing/2014/main" id="{24779C72-0DED-1F91-D3A9-D6976DAF1D57}"/>
              </a:ext>
            </a:extLst>
          </p:cNvPr>
          <p:cNvPicPr>
            <a:picLocks noChangeAspect="1"/>
          </p:cNvPicPr>
          <p:nvPr/>
        </p:nvPicPr>
        <p:blipFill>
          <a:blip r:embed="rId2"/>
          <a:stretch>
            <a:fillRect/>
          </a:stretch>
        </p:blipFill>
        <p:spPr>
          <a:xfrm>
            <a:off x="7344695" y="264917"/>
            <a:ext cx="3206395" cy="6190380"/>
          </a:xfrm>
          <a:prstGeom prst="rect">
            <a:avLst/>
          </a:prstGeom>
        </p:spPr>
      </p:pic>
      <p:sp>
        <p:nvSpPr>
          <p:cNvPr id="5" name="Oval 4" descr="Oval to indicate a destination, in this case Embarcadero, selected on the screen.  There are two sections on the screen.  One is Stations and Stops and one is Destinations. ">
            <a:extLst>
              <a:ext uri="{FF2B5EF4-FFF2-40B4-BE49-F238E27FC236}">
                <a16:creationId xmlns:a16="http://schemas.microsoft.com/office/drawing/2014/main" id="{DBC98F18-02B3-0604-EE2F-22A5391F00EE}"/>
              </a:ext>
            </a:extLst>
          </p:cNvPr>
          <p:cNvSpPr/>
          <p:nvPr/>
        </p:nvSpPr>
        <p:spPr>
          <a:xfrm>
            <a:off x="8122368" y="2758912"/>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1475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3</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Select “Get Directions”</a:t>
            </a:r>
          </a:p>
        </p:txBody>
      </p:sp>
      <p:sp>
        <p:nvSpPr>
          <p:cNvPr id="5" name="TextBox 4">
            <a:extLst>
              <a:ext uri="{FF2B5EF4-FFF2-40B4-BE49-F238E27FC236}">
                <a16:creationId xmlns:a16="http://schemas.microsoft.com/office/drawing/2014/main" id="{560CC4B5-D1D4-7F81-F827-C0D030FBF2A7}"/>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TRIP TOOLS</a:t>
            </a:r>
          </a:p>
        </p:txBody>
      </p:sp>
      <p:pic>
        <p:nvPicPr>
          <p:cNvPr id="4" name="Picture 3" descr="A smartphone showing the Location  Details screen.  The Get Directions option is indicated. ">
            <a:extLst>
              <a:ext uri="{FF2B5EF4-FFF2-40B4-BE49-F238E27FC236}">
                <a16:creationId xmlns:a16="http://schemas.microsoft.com/office/drawing/2014/main" id="{D2050462-4A73-984E-E383-56924D0557C4}"/>
              </a:ext>
            </a:extLst>
          </p:cNvPr>
          <p:cNvPicPr>
            <a:picLocks noChangeAspect="1"/>
          </p:cNvPicPr>
          <p:nvPr/>
        </p:nvPicPr>
        <p:blipFill>
          <a:blip r:embed="rId2"/>
          <a:stretch>
            <a:fillRect/>
          </a:stretch>
        </p:blipFill>
        <p:spPr>
          <a:xfrm>
            <a:off x="7114784" y="228550"/>
            <a:ext cx="3457183" cy="6285788"/>
          </a:xfrm>
          <a:prstGeom prst="rect">
            <a:avLst/>
          </a:prstGeom>
        </p:spPr>
      </p:pic>
      <p:sp>
        <p:nvSpPr>
          <p:cNvPr id="2" name="Oval 1" descr="Oval to indicate the Get Directions option on the Location Details screen image.  The Get Directions option is towards the bottom of the screen.">
            <a:extLst>
              <a:ext uri="{FF2B5EF4-FFF2-40B4-BE49-F238E27FC236}">
                <a16:creationId xmlns:a16="http://schemas.microsoft.com/office/drawing/2014/main" id="{54FF07C6-874E-CC43-C127-A08A7341EC63}"/>
              </a:ext>
            </a:extLst>
          </p:cNvPr>
          <p:cNvSpPr/>
          <p:nvPr/>
        </p:nvSpPr>
        <p:spPr>
          <a:xfrm>
            <a:off x="7812065" y="4614485"/>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259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2: LOAD A TRANSIT PASS</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Purchase a transit </a:t>
            </a:r>
            <a:br>
              <a:rPr lang="en-US" sz="4500" dirty="0">
                <a:solidFill>
                  <a:srgbClr val="006598"/>
                </a:solidFill>
              </a:rPr>
            </a:br>
            <a:r>
              <a:rPr lang="en-US" sz="4500" dirty="0">
                <a:solidFill>
                  <a:srgbClr val="006598"/>
                </a:solidFill>
              </a:rPr>
              <a:t>pass and save on rides</a:t>
            </a:r>
          </a:p>
        </p:txBody>
      </p:sp>
      <p:pic>
        <p:nvPicPr>
          <p:cNvPr id="3" name="Picture 2" descr="A smartphone showing the Load a Transit Pass screen. Various transit agencies are listed to select from. ">
            <a:extLst>
              <a:ext uri="{FF2B5EF4-FFF2-40B4-BE49-F238E27FC236}">
                <a16:creationId xmlns:a16="http://schemas.microsoft.com/office/drawing/2014/main" id="{A989C266-846B-9944-0702-204EE7331763}"/>
              </a:ext>
            </a:extLst>
          </p:cNvPr>
          <p:cNvPicPr>
            <a:picLocks noChangeAspect="1"/>
          </p:cNvPicPr>
          <p:nvPr/>
        </p:nvPicPr>
        <p:blipFill>
          <a:blip r:embed="rId2"/>
          <a:stretch>
            <a:fillRect/>
          </a:stretch>
        </p:blipFill>
        <p:spPr>
          <a:xfrm>
            <a:off x="7220197" y="181081"/>
            <a:ext cx="3587280" cy="6231561"/>
          </a:xfrm>
          <a:prstGeom prst="rect">
            <a:avLst/>
          </a:prstGeom>
        </p:spPr>
      </p:pic>
    </p:spTree>
    <p:extLst>
      <p:ext uri="{BB962C8B-B14F-4D97-AF65-F5344CB8AC3E}">
        <p14:creationId xmlns:p14="http://schemas.microsoft.com/office/powerpoint/2010/main" val="18951462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010F28-52CD-2A1E-70C6-6D91F16B12E3}"/>
              </a:ext>
            </a:extLst>
          </p:cNvPr>
          <p:cNvSpPr>
            <a:spLocks noGrp="1"/>
          </p:cNvSpPr>
          <p:nvPr>
            <p:ph type="title"/>
          </p:nvPr>
        </p:nvSpPr>
        <p:spPr>
          <a:xfrm>
            <a:off x="838200" y="-1325563"/>
            <a:ext cx="10515600" cy="1325563"/>
          </a:xfrm>
        </p:spPr>
        <p:txBody>
          <a:bodyPr vert="horz" lIns="91440" tIns="45720" rIns="91440" bIns="45720" rtlCol="0" anchor="b">
            <a:noAutofit/>
          </a:bodyPr>
          <a:lstStyle/>
          <a:p>
            <a:r>
              <a:rPr lang="en-US" dirty="0"/>
              <a:t>Customizable Features</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385888"/>
            <a:ext cx="6381997" cy="3697741"/>
          </a:xfrm>
        </p:spPr>
        <p:txBody>
          <a:bodyPr>
            <a:noAutofit/>
          </a:bodyPr>
          <a:lstStyle/>
          <a:p>
            <a:pPr marL="0" indent="0">
              <a:lnSpc>
                <a:spcPct val="100000"/>
              </a:lnSpc>
              <a:buNone/>
            </a:pPr>
            <a:r>
              <a:rPr lang="en-US" sz="4500" dirty="0">
                <a:solidFill>
                  <a:srgbClr val="006598"/>
                </a:solidFill>
              </a:rPr>
              <a:t>The Clipper app provides a variety of ways to get to your destination with customizable features</a:t>
            </a:r>
          </a:p>
        </p:txBody>
      </p:sp>
      <p:sp>
        <p:nvSpPr>
          <p:cNvPr id="2" name="TextBox 1">
            <a:extLst>
              <a:ext uri="{FF2B5EF4-FFF2-40B4-BE49-F238E27FC236}">
                <a16:creationId xmlns:a16="http://schemas.microsoft.com/office/drawing/2014/main" id="{2D6954B0-EA20-BFB3-D4C8-9071F98991F7}"/>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TRIP TOOLS</a:t>
            </a:r>
          </a:p>
        </p:txBody>
      </p:sp>
      <p:pic>
        <p:nvPicPr>
          <p:cNvPr id="8" name="Picture 7" descr="Smartphone showing the Routes screen.  The Travel Time tab is selected and various routes are shown on the screen.  The fields for start and destination are completed with example locations. ">
            <a:extLst>
              <a:ext uri="{FF2B5EF4-FFF2-40B4-BE49-F238E27FC236}">
                <a16:creationId xmlns:a16="http://schemas.microsoft.com/office/drawing/2014/main" id="{835CBD68-C449-09C3-DB9E-99C08636E298}"/>
              </a:ext>
            </a:extLst>
          </p:cNvPr>
          <p:cNvPicPr>
            <a:picLocks noChangeAspect="1"/>
          </p:cNvPicPr>
          <p:nvPr/>
        </p:nvPicPr>
        <p:blipFill>
          <a:blip r:embed="rId2"/>
          <a:stretch>
            <a:fillRect/>
          </a:stretch>
        </p:blipFill>
        <p:spPr>
          <a:xfrm>
            <a:off x="7145041" y="326994"/>
            <a:ext cx="3444656" cy="6152487"/>
          </a:xfrm>
          <a:prstGeom prst="rect">
            <a:avLst/>
          </a:prstGeom>
        </p:spPr>
      </p:pic>
    </p:spTree>
    <p:extLst>
      <p:ext uri="{BB962C8B-B14F-4D97-AF65-F5344CB8AC3E}">
        <p14:creationId xmlns:p14="http://schemas.microsoft.com/office/powerpoint/2010/main" val="12662680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CB0884C-A665-DDFC-4B1D-3CEC140EC98B}"/>
              </a:ext>
            </a:extLst>
          </p:cNvPr>
          <p:cNvSpPr>
            <a:spLocks noGrp="1"/>
          </p:cNvSpPr>
          <p:nvPr>
            <p:ph type="title"/>
          </p:nvPr>
        </p:nvSpPr>
        <p:spPr>
          <a:xfrm>
            <a:off x="838200" y="-1325563"/>
            <a:ext cx="10515600" cy="1325563"/>
          </a:xfrm>
        </p:spPr>
        <p:txBody>
          <a:bodyPr vert="horz" lIns="91440" tIns="45720" rIns="91440" bIns="45720" rtlCol="0" anchor="b">
            <a:noAutofit/>
          </a:bodyPr>
          <a:lstStyle/>
          <a:p>
            <a:r>
              <a:rPr lang="en-US" dirty="0"/>
              <a:t>Customizations: Time</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1" y="1385888"/>
            <a:ext cx="3570514" cy="3697741"/>
          </a:xfrm>
        </p:spPr>
        <p:txBody>
          <a:bodyPr>
            <a:noAutofit/>
          </a:bodyPr>
          <a:lstStyle/>
          <a:p>
            <a:pPr marL="0" indent="0">
              <a:lnSpc>
                <a:spcPct val="100000"/>
              </a:lnSpc>
              <a:buNone/>
            </a:pPr>
            <a:r>
              <a:rPr lang="en-US" sz="4500" dirty="0">
                <a:solidFill>
                  <a:srgbClr val="006598"/>
                </a:solidFill>
              </a:rPr>
              <a:t>Customize your desired departure or arrival time</a:t>
            </a:r>
          </a:p>
        </p:txBody>
      </p:sp>
      <p:sp>
        <p:nvSpPr>
          <p:cNvPr id="6" name="TextBox 5">
            <a:extLst>
              <a:ext uri="{FF2B5EF4-FFF2-40B4-BE49-F238E27FC236}">
                <a16:creationId xmlns:a16="http://schemas.microsoft.com/office/drawing/2014/main" id="{9016BA37-7B5C-D1D5-B2AB-45CDB4F97E69}"/>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TRIP TOOLS</a:t>
            </a:r>
          </a:p>
        </p:txBody>
      </p:sp>
      <p:pic>
        <p:nvPicPr>
          <p:cNvPr id="3" name="Picture 2" descr="A smartphone with the Routes screen showing. The Travel Time option is selected and indicated.  The start and destination fields are completed and various routes are shown. ">
            <a:extLst>
              <a:ext uri="{FF2B5EF4-FFF2-40B4-BE49-F238E27FC236}">
                <a16:creationId xmlns:a16="http://schemas.microsoft.com/office/drawing/2014/main" id="{46A8AA30-BF19-4E25-050E-EEF55FB63DFB}"/>
              </a:ext>
            </a:extLst>
          </p:cNvPr>
          <p:cNvPicPr>
            <a:picLocks noChangeAspect="1"/>
          </p:cNvPicPr>
          <p:nvPr/>
        </p:nvPicPr>
        <p:blipFill>
          <a:blip r:embed="rId2"/>
          <a:stretch>
            <a:fillRect/>
          </a:stretch>
        </p:blipFill>
        <p:spPr>
          <a:xfrm>
            <a:off x="4362706" y="281354"/>
            <a:ext cx="3462145" cy="6183724"/>
          </a:xfrm>
          <a:prstGeom prst="rect">
            <a:avLst/>
          </a:prstGeom>
        </p:spPr>
      </p:pic>
      <p:sp>
        <p:nvSpPr>
          <p:cNvPr id="2" name="Oval 1" descr="Oval to indicate the departure and arrival time customization options available on the Routes screen.  The options are towards the top of the screen above the Travel Time and Arrival Time options.">
            <a:extLst>
              <a:ext uri="{FF2B5EF4-FFF2-40B4-BE49-F238E27FC236}">
                <a16:creationId xmlns:a16="http://schemas.microsoft.com/office/drawing/2014/main" id="{6D8C28A3-47EA-C7C7-09A8-39E0E2CFEB99}"/>
              </a:ext>
            </a:extLst>
          </p:cNvPr>
          <p:cNvSpPr/>
          <p:nvPr/>
        </p:nvSpPr>
        <p:spPr>
          <a:xfrm>
            <a:off x="5450464" y="1595713"/>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martphone showing the routes screen.  The option to customize the desired departure and arrival time is shown.">
            <a:extLst>
              <a:ext uri="{FF2B5EF4-FFF2-40B4-BE49-F238E27FC236}">
                <a16:creationId xmlns:a16="http://schemas.microsoft.com/office/drawing/2014/main" id="{C9839FFD-B083-A811-D6D5-D3D8782DFFA3}"/>
              </a:ext>
            </a:extLst>
          </p:cNvPr>
          <p:cNvPicPr>
            <a:picLocks noChangeAspect="1"/>
          </p:cNvPicPr>
          <p:nvPr/>
        </p:nvPicPr>
        <p:blipFill rotWithShape="1">
          <a:blip r:embed="rId3"/>
          <a:srcRect l="5263"/>
          <a:stretch/>
        </p:blipFill>
        <p:spPr>
          <a:xfrm>
            <a:off x="7603588" y="298783"/>
            <a:ext cx="3262973" cy="6166295"/>
          </a:xfrm>
          <a:prstGeom prst="rect">
            <a:avLst/>
          </a:prstGeom>
        </p:spPr>
      </p:pic>
    </p:spTree>
    <p:extLst>
      <p:ext uri="{BB962C8B-B14F-4D97-AF65-F5344CB8AC3E}">
        <p14:creationId xmlns:p14="http://schemas.microsoft.com/office/powerpoint/2010/main" val="2600373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ECD0ED4-1EE1-33B8-2FDB-E9F9CBDBFE58}"/>
              </a:ext>
            </a:extLst>
          </p:cNvPr>
          <p:cNvSpPr>
            <a:spLocks noGrp="1"/>
          </p:cNvSpPr>
          <p:nvPr>
            <p:ph type="title"/>
          </p:nvPr>
        </p:nvSpPr>
        <p:spPr>
          <a:xfrm>
            <a:off x="838200" y="-1325563"/>
            <a:ext cx="10515600" cy="1325563"/>
          </a:xfrm>
        </p:spPr>
        <p:txBody>
          <a:bodyPr vert="horz" lIns="91440" tIns="45720" rIns="91440" bIns="45720" rtlCol="0" anchor="b">
            <a:noAutofit/>
          </a:bodyPr>
          <a:lstStyle/>
          <a:p>
            <a:r>
              <a:rPr lang="en-US" dirty="0"/>
              <a:t>Customizations: Options </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385888"/>
            <a:ext cx="3996847" cy="3697741"/>
          </a:xfrm>
        </p:spPr>
        <p:txBody>
          <a:bodyPr>
            <a:noAutofit/>
          </a:bodyPr>
          <a:lstStyle/>
          <a:p>
            <a:pPr marL="0" indent="0">
              <a:lnSpc>
                <a:spcPct val="100000"/>
              </a:lnSpc>
              <a:buNone/>
            </a:pPr>
            <a:r>
              <a:rPr lang="en-US" sz="4500" b="0" i="0" dirty="0">
                <a:solidFill>
                  <a:srgbClr val="006598"/>
                </a:solidFill>
                <a:effectLst/>
                <a:latin typeface="Arial" panose="020B0604020202020204" pitchFamily="34" charset="0"/>
              </a:rPr>
              <a:t>Tap “Options” to adjust your preferred transit modes and route</a:t>
            </a:r>
            <a:endParaRPr lang="en-US" sz="4500" dirty="0">
              <a:solidFill>
                <a:srgbClr val="006598"/>
              </a:solidFill>
            </a:endParaRPr>
          </a:p>
        </p:txBody>
      </p:sp>
      <p:sp>
        <p:nvSpPr>
          <p:cNvPr id="5" name="TextBox 4">
            <a:extLst>
              <a:ext uri="{FF2B5EF4-FFF2-40B4-BE49-F238E27FC236}">
                <a16:creationId xmlns:a16="http://schemas.microsoft.com/office/drawing/2014/main" id="{EAD91DDE-9155-3A1D-B4CC-296A8CCEB028}"/>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TRIP TOOLS</a:t>
            </a:r>
          </a:p>
        </p:txBody>
      </p:sp>
      <p:pic>
        <p:nvPicPr>
          <p:cNvPr id="4" name="Picture 3" descr="A smartphone showing the Routes screen.  The Options menu near the top of the screen is indicated. ">
            <a:extLst>
              <a:ext uri="{FF2B5EF4-FFF2-40B4-BE49-F238E27FC236}">
                <a16:creationId xmlns:a16="http://schemas.microsoft.com/office/drawing/2014/main" id="{0F3511C2-F9A2-F4FE-F90C-AF72F84812E1}"/>
              </a:ext>
            </a:extLst>
          </p:cNvPr>
          <p:cNvPicPr>
            <a:picLocks noChangeAspect="1"/>
          </p:cNvPicPr>
          <p:nvPr/>
        </p:nvPicPr>
        <p:blipFill>
          <a:blip r:embed="rId2"/>
          <a:stretch>
            <a:fillRect/>
          </a:stretch>
        </p:blipFill>
        <p:spPr>
          <a:xfrm>
            <a:off x="4364182" y="326828"/>
            <a:ext cx="3447884" cy="6139815"/>
          </a:xfrm>
          <a:prstGeom prst="rect">
            <a:avLst/>
          </a:prstGeom>
        </p:spPr>
      </p:pic>
      <p:sp>
        <p:nvSpPr>
          <p:cNvPr id="2" name="Oval 1" descr="Oval to indicate the option button available on the Routes screen.  The options button is towards the top of the screen above the Travel Time and Arrival Time options.">
            <a:extLst>
              <a:ext uri="{FF2B5EF4-FFF2-40B4-BE49-F238E27FC236}">
                <a16:creationId xmlns:a16="http://schemas.microsoft.com/office/drawing/2014/main" id="{DA8B11BA-0C02-97E3-AA60-FD7715231979}"/>
              </a:ext>
            </a:extLst>
          </p:cNvPr>
          <p:cNvSpPr/>
          <p:nvPr/>
        </p:nvSpPr>
        <p:spPr>
          <a:xfrm>
            <a:off x="6916483" y="1568003"/>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martphone showing the Routes screen.  The screen shows two sections, Transit Modes and Routes.  Various options within these sections are shown with toggle options. ">
            <a:extLst>
              <a:ext uri="{FF2B5EF4-FFF2-40B4-BE49-F238E27FC236}">
                <a16:creationId xmlns:a16="http://schemas.microsoft.com/office/drawing/2014/main" id="{2681358B-7B82-3456-AA12-384FFC6A8B25}"/>
              </a:ext>
            </a:extLst>
          </p:cNvPr>
          <p:cNvPicPr>
            <a:picLocks noChangeAspect="1"/>
          </p:cNvPicPr>
          <p:nvPr/>
        </p:nvPicPr>
        <p:blipFill rotWithShape="1">
          <a:blip r:embed="rId3"/>
          <a:srcRect l="2298"/>
          <a:stretch/>
        </p:blipFill>
        <p:spPr>
          <a:xfrm>
            <a:off x="7665929" y="259677"/>
            <a:ext cx="3194137" cy="6097783"/>
          </a:xfrm>
          <a:prstGeom prst="rect">
            <a:avLst/>
          </a:prstGeom>
        </p:spPr>
      </p:pic>
    </p:spTree>
    <p:extLst>
      <p:ext uri="{BB962C8B-B14F-4D97-AF65-F5344CB8AC3E}">
        <p14:creationId xmlns:p14="http://schemas.microsoft.com/office/powerpoint/2010/main" val="42601383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2EB6DB-7FA6-F36A-C4EE-0EB9813694EE}"/>
              </a:ext>
            </a:extLst>
          </p:cNvPr>
          <p:cNvSpPr>
            <a:spLocks noGrp="1"/>
          </p:cNvSpPr>
          <p:nvPr>
            <p:ph type="title"/>
          </p:nvPr>
        </p:nvSpPr>
        <p:spPr>
          <a:xfrm>
            <a:off x="838200" y="-1325563"/>
            <a:ext cx="10515600" cy="1325563"/>
          </a:xfrm>
        </p:spPr>
        <p:txBody>
          <a:bodyPr vert="horz" lIns="91440" tIns="45720" rIns="91440" bIns="45720" rtlCol="0" anchor="b">
            <a:noAutofit/>
          </a:bodyPr>
          <a:lstStyle/>
          <a:p>
            <a:r>
              <a:rPr lang="en-US" dirty="0"/>
              <a:t>Options for Viewing Routes</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385888"/>
            <a:ext cx="6381997" cy="3697741"/>
          </a:xfrm>
        </p:spPr>
        <p:txBody>
          <a:bodyPr>
            <a:noAutofit/>
          </a:bodyPr>
          <a:lstStyle/>
          <a:p>
            <a:pPr marL="0" indent="0">
              <a:lnSpc>
                <a:spcPct val="100000"/>
              </a:lnSpc>
              <a:buNone/>
            </a:pPr>
            <a:r>
              <a:rPr lang="en-US" sz="4500" dirty="0">
                <a:solidFill>
                  <a:srgbClr val="006598"/>
                </a:solidFill>
              </a:rPr>
              <a:t>View routes by Travel Time or Arrival Time</a:t>
            </a:r>
          </a:p>
        </p:txBody>
      </p:sp>
      <p:sp>
        <p:nvSpPr>
          <p:cNvPr id="5" name="TextBox 4">
            <a:extLst>
              <a:ext uri="{FF2B5EF4-FFF2-40B4-BE49-F238E27FC236}">
                <a16:creationId xmlns:a16="http://schemas.microsoft.com/office/drawing/2014/main" id="{D355A3A3-BEF4-65A1-97AE-5B4C61342331}"/>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TRIP TOOLS</a:t>
            </a:r>
          </a:p>
        </p:txBody>
      </p:sp>
      <p:pic>
        <p:nvPicPr>
          <p:cNvPr id="4" name="Picture 3" descr="Smartphone showing the routes screen.  The Arrival Time option is indicated. ">
            <a:extLst>
              <a:ext uri="{FF2B5EF4-FFF2-40B4-BE49-F238E27FC236}">
                <a16:creationId xmlns:a16="http://schemas.microsoft.com/office/drawing/2014/main" id="{AA136E68-3EA1-0F21-A0FC-6BB5E3B7AA61}"/>
              </a:ext>
            </a:extLst>
          </p:cNvPr>
          <p:cNvPicPr>
            <a:picLocks noChangeAspect="1"/>
          </p:cNvPicPr>
          <p:nvPr/>
        </p:nvPicPr>
        <p:blipFill>
          <a:blip r:embed="rId2"/>
          <a:stretch>
            <a:fillRect/>
          </a:stretch>
        </p:blipFill>
        <p:spPr>
          <a:xfrm>
            <a:off x="7150564" y="221673"/>
            <a:ext cx="3408578" cy="6276999"/>
          </a:xfrm>
          <a:prstGeom prst="rect">
            <a:avLst/>
          </a:prstGeom>
        </p:spPr>
      </p:pic>
      <p:sp>
        <p:nvSpPr>
          <p:cNvPr id="2" name="Left Arrow 1" descr="Arrow to indicate the tab to view routes by travel time and arrival time towards the top of the Routes screen.">
            <a:extLst>
              <a:ext uri="{FF2B5EF4-FFF2-40B4-BE49-F238E27FC236}">
                <a16:creationId xmlns:a16="http://schemas.microsoft.com/office/drawing/2014/main" id="{2E9BE868-5947-E02B-B657-1BF0C24EACC3}"/>
              </a:ext>
            </a:extLst>
          </p:cNvPr>
          <p:cNvSpPr/>
          <p:nvPr/>
        </p:nvSpPr>
        <p:spPr>
          <a:xfrm>
            <a:off x="10720192" y="2074968"/>
            <a:ext cx="633608" cy="363255"/>
          </a:xfrm>
          <a:prstGeom prst="leftArrow">
            <a:avLst/>
          </a:prstGeom>
          <a:solidFill>
            <a:srgbClr val="03A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14181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4</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3913909" cy="3178195"/>
          </a:xfrm>
        </p:spPr>
        <p:txBody>
          <a:bodyPr>
            <a:noAutofit/>
          </a:bodyPr>
          <a:lstStyle/>
          <a:p>
            <a:pPr marL="0" indent="0">
              <a:lnSpc>
                <a:spcPct val="100000"/>
              </a:lnSpc>
              <a:buNone/>
            </a:pPr>
            <a:r>
              <a:rPr lang="en-US" sz="4500" dirty="0">
                <a:solidFill>
                  <a:srgbClr val="006598"/>
                </a:solidFill>
              </a:rPr>
              <a:t>Once your preferences</a:t>
            </a:r>
            <a:br>
              <a:rPr lang="en-US" sz="4500" dirty="0">
                <a:solidFill>
                  <a:srgbClr val="006598"/>
                </a:solidFill>
              </a:rPr>
            </a:br>
            <a:r>
              <a:rPr lang="en-US" sz="4500" dirty="0">
                <a:solidFill>
                  <a:srgbClr val="006598"/>
                </a:solidFill>
              </a:rPr>
              <a:t>are set, select</a:t>
            </a:r>
            <a:br>
              <a:rPr lang="en-US" sz="4500" dirty="0">
                <a:solidFill>
                  <a:srgbClr val="006598"/>
                </a:solidFill>
              </a:rPr>
            </a:br>
            <a:r>
              <a:rPr lang="en-US" sz="4500" dirty="0">
                <a:solidFill>
                  <a:srgbClr val="006598"/>
                </a:solidFill>
              </a:rPr>
              <a:t>a route for details</a:t>
            </a:r>
          </a:p>
        </p:txBody>
      </p:sp>
      <p:sp>
        <p:nvSpPr>
          <p:cNvPr id="2" name="TextBox 1">
            <a:extLst>
              <a:ext uri="{FF2B5EF4-FFF2-40B4-BE49-F238E27FC236}">
                <a16:creationId xmlns:a16="http://schemas.microsoft.com/office/drawing/2014/main" id="{AA4EB790-80F5-F92F-27F4-30AAA492C9B9}"/>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TRIP TOOLS</a:t>
            </a:r>
          </a:p>
        </p:txBody>
      </p:sp>
      <p:pic>
        <p:nvPicPr>
          <p:cNvPr id="4" name="Picture 3" descr="Smartphone showing the Routes screen.  The Arrival time option is selected and a route is indicated as an example. ">
            <a:extLst>
              <a:ext uri="{FF2B5EF4-FFF2-40B4-BE49-F238E27FC236}">
                <a16:creationId xmlns:a16="http://schemas.microsoft.com/office/drawing/2014/main" id="{2A5FF3CC-FF51-8BA6-B304-07821FE37DF9}"/>
              </a:ext>
            </a:extLst>
          </p:cNvPr>
          <p:cNvPicPr>
            <a:picLocks noChangeAspect="1"/>
          </p:cNvPicPr>
          <p:nvPr/>
        </p:nvPicPr>
        <p:blipFill>
          <a:blip r:embed="rId2"/>
          <a:stretch>
            <a:fillRect/>
          </a:stretch>
        </p:blipFill>
        <p:spPr>
          <a:xfrm>
            <a:off x="4502728" y="385657"/>
            <a:ext cx="3338946" cy="6109170"/>
          </a:xfrm>
          <a:prstGeom prst="rect">
            <a:avLst/>
          </a:prstGeom>
        </p:spPr>
      </p:pic>
      <p:sp>
        <p:nvSpPr>
          <p:cNvPr id="5" name="Oval 4" descr="Oval to indicate a route that reflects travel time and arrival time preferences set.  The routes available to select from are on the Routes screen.  This is the image shown.">
            <a:extLst>
              <a:ext uri="{FF2B5EF4-FFF2-40B4-BE49-F238E27FC236}">
                <a16:creationId xmlns:a16="http://schemas.microsoft.com/office/drawing/2014/main" id="{696BB66A-227D-2C15-BCFE-743A1FDC424C}"/>
              </a:ext>
            </a:extLst>
          </p:cNvPr>
          <p:cNvSpPr/>
          <p:nvPr/>
        </p:nvSpPr>
        <p:spPr>
          <a:xfrm>
            <a:off x="5346677" y="3041335"/>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martphone with the Route Details screen showing.  A map and details of a route below the map are shown.">
            <a:extLst>
              <a:ext uri="{FF2B5EF4-FFF2-40B4-BE49-F238E27FC236}">
                <a16:creationId xmlns:a16="http://schemas.microsoft.com/office/drawing/2014/main" id="{67DE6E73-B3C6-CA1D-F25C-FBE34D3EEF11}"/>
              </a:ext>
            </a:extLst>
          </p:cNvPr>
          <p:cNvPicPr>
            <a:picLocks noChangeAspect="1"/>
          </p:cNvPicPr>
          <p:nvPr/>
        </p:nvPicPr>
        <p:blipFill rotWithShape="1">
          <a:blip r:embed="rId3"/>
          <a:srcRect l="7229"/>
          <a:stretch/>
        </p:blipFill>
        <p:spPr>
          <a:xfrm>
            <a:off x="7689273" y="300684"/>
            <a:ext cx="3200401" cy="6253882"/>
          </a:xfrm>
          <a:prstGeom prst="rect">
            <a:avLst/>
          </a:prstGeom>
        </p:spPr>
      </p:pic>
    </p:spTree>
    <p:extLst>
      <p:ext uri="{BB962C8B-B14F-4D97-AF65-F5344CB8AC3E}">
        <p14:creationId xmlns:p14="http://schemas.microsoft.com/office/powerpoint/2010/main" val="38072574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B60750-D68E-F9E3-D67A-55E28FADCEE2}"/>
              </a:ext>
            </a:extLst>
          </p:cNvPr>
          <p:cNvSpPr>
            <a:spLocks noGrp="1"/>
          </p:cNvSpPr>
          <p:nvPr>
            <p:ph type="title" idx="4294967295"/>
          </p:nvPr>
        </p:nvSpPr>
        <p:spPr>
          <a:xfrm>
            <a:off x="838200" y="-1325563"/>
            <a:ext cx="11011422" cy="1325563"/>
          </a:xfrm>
        </p:spPr>
        <p:txBody>
          <a:bodyPr vert="horz" lIns="91440" tIns="45720" rIns="91440" bIns="45720" rtlCol="0" anchor="b">
            <a:noAutofit/>
          </a:bodyPr>
          <a:lstStyle/>
          <a:p>
            <a:r>
              <a:rPr lang="en-US" dirty="0"/>
              <a:t>Accessing More Information on the Website</a:t>
            </a:r>
          </a:p>
        </p:txBody>
      </p:sp>
      <p:pic>
        <p:nvPicPr>
          <p:cNvPr id="3" name="Picture 2" descr="The Clipper logo.  The logo contains the text Clipper and a blue triangle pattern. ">
            <a:extLst>
              <a:ext uri="{FF2B5EF4-FFF2-40B4-BE49-F238E27FC236}">
                <a16:creationId xmlns:a16="http://schemas.microsoft.com/office/drawing/2014/main" id="{C14DEAB1-409C-3056-41BC-A63EE07A7EC7}"/>
              </a:ext>
            </a:extLst>
          </p:cNvPr>
          <p:cNvPicPr>
            <a:picLocks noChangeAspect="1"/>
          </p:cNvPicPr>
          <p:nvPr/>
        </p:nvPicPr>
        <p:blipFill>
          <a:blip r:embed="rId2"/>
          <a:stretch>
            <a:fillRect/>
          </a:stretch>
        </p:blipFill>
        <p:spPr>
          <a:xfrm>
            <a:off x="4774303" y="2037741"/>
            <a:ext cx="2643392" cy="1391259"/>
          </a:xfrm>
          <a:prstGeom prst="rect">
            <a:avLst/>
          </a:prstGeom>
        </p:spPr>
      </p:pic>
      <p:sp>
        <p:nvSpPr>
          <p:cNvPr id="2" name="Content Placeholder 2">
            <a:extLst>
              <a:ext uri="{FF2B5EF4-FFF2-40B4-BE49-F238E27FC236}">
                <a16:creationId xmlns:a16="http://schemas.microsoft.com/office/drawing/2014/main" id="{BAD34155-2839-AD19-2934-4F84044C5671}"/>
              </a:ext>
            </a:extLst>
          </p:cNvPr>
          <p:cNvSpPr txBox="1">
            <a:spLocks/>
          </p:cNvSpPr>
          <p:nvPr/>
        </p:nvSpPr>
        <p:spPr>
          <a:xfrm>
            <a:off x="2258043" y="4942113"/>
            <a:ext cx="7675913" cy="1153886"/>
          </a:xfrm>
          <a:prstGeom prst="rect">
            <a:avLst/>
          </a:prstGeom>
        </p:spPr>
        <p:txBody>
          <a:bodyPr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400" b="0" i="0" dirty="0">
                <a:solidFill>
                  <a:srgbClr val="006598"/>
                </a:solidFill>
                <a:effectLst/>
                <a:latin typeface="Arial" panose="020B0604020202020204" pitchFamily="34" charset="0"/>
              </a:rPr>
              <a:t>Go to </a:t>
            </a:r>
            <a:br>
              <a:rPr lang="en-US" sz="2400" b="0" i="0" dirty="0">
                <a:solidFill>
                  <a:srgbClr val="006598"/>
                </a:solidFill>
                <a:effectLst/>
                <a:latin typeface="Arial" panose="020B0604020202020204" pitchFamily="34" charset="0"/>
              </a:rPr>
            </a:br>
            <a:r>
              <a:rPr lang="en-US" sz="2400" b="1" i="0" dirty="0" err="1">
                <a:solidFill>
                  <a:srgbClr val="006598"/>
                </a:solidFill>
                <a:effectLst/>
                <a:latin typeface="Arial" panose="020B0604020202020204" pitchFamily="34" charset="0"/>
              </a:rPr>
              <a:t>www.clippercard.com</a:t>
            </a:r>
            <a:r>
              <a:rPr lang="en-US" sz="2400" b="1" i="0" dirty="0">
                <a:solidFill>
                  <a:srgbClr val="006598"/>
                </a:solidFill>
                <a:effectLst/>
                <a:latin typeface="Arial" panose="020B0604020202020204" pitchFamily="34" charset="0"/>
              </a:rPr>
              <a:t>/</a:t>
            </a:r>
            <a:r>
              <a:rPr lang="en-US" sz="2400" b="1" i="0" dirty="0" err="1">
                <a:solidFill>
                  <a:srgbClr val="006598"/>
                </a:solidFill>
                <a:effectLst/>
                <a:latin typeface="Arial" panose="020B0604020202020204" pitchFamily="34" charset="0"/>
              </a:rPr>
              <a:t>ClipperWeb</a:t>
            </a:r>
            <a:r>
              <a:rPr lang="en-US" sz="2400" b="1" i="0" dirty="0">
                <a:solidFill>
                  <a:srgbClr val="006598"/>
                </a:solidFill>
                <a:effectLst/>
                <a:latin typeface="Arial" panose="020B0604020202020204" pitchFamily="34" charset="0"/>
              </a:rPr>
              <a:t>/clipper-app</a:t>
            </a:r>
            <a:br>
              <a:rPr lang="en-US" sz="2400" b="0" i="0" dirty="0">
                <a:solidFill>
                  <a:srgbClr val="006598"/>
                </a:solidFill>
                <a:effectLst/>
                <a:latin typeface="Arial" panose="020B0604020202020204" pitchFamily="34" charset="0"/>
              </a:rPr>
            </a:br>
            <a:r>
              <a:rPr lang="en-US" sz="2400" b="0" i="0" dirty="0">
                <a:solidFill>
                  <a:srgbClr val="006598"/>
                </a:solidFill>
                <a:effectLst/>
                <a:latin typeface="Arial" panose="020B0604020202020204" pitchFamily="34" charset="0"/>
              </a:rPr>
              <a:t>for more information"</a:t>
            </a:r>
            <a:endParaRPr lang="en-US" sz="2400" dirty="0">
              <a:solidFill>
                <a:srgbClr val="006598"/>
              </a:solidFill>
            </a:endParaRPr>
          </a:p>
        </p:txBody>
      </p:sp>
    </p:spTree>
    <p:extLst>
      <p:ext uri="{BB962C8B-B14F-4D97-AF65-F5344CB8AC3E}">
        <p14:creationId xmlns:p14="http://schemas.microsoft.com/office/powerpoint/2010/main" val="663617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3: MANAGE AUTOLOAD</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Use Autoload for </a:t>
            </a:r>
            <a:br>
              <a:rPr lang="en-US" sz="4500" dirty="0">
                <a:solidFill>
                  <a:srgbClr val="006598"/>
                </a:solidFill>
              </a:rPr>
            </a:br>
            <a:r>
              <a:rPr lang="en-US" sz="4500" dirty="0">
                <a:solidFill>
                  <a:srgbClr val="006598"/>
                </a:solidFill>
              </a:rPr>
              <a:t>passes and cash value</a:t>
            </a:r>
          </a:p>
        </p:txBody>
      </p:sp>
      <p:pic>
        <p:nvPicPr>
          <p:cNvPr id="3" name="Picture 2" descr="A smartphone showing the Manage autoload screen.  ">
            <a:extLst>
              <a:ext uri="{FF2B5EF4-FFF2-40B4-BE49-F238E27FC236}">
                <a16:creationId xmlns:a16="http://schemas.microsoft.com/office/drawing/2014/main" id="{00D3C907-404B-F655-81B0-56EE34BA20B9}"/>
              </a:ext>
            </a:extLst>
          </p:cNvPr>
          <p:cNvPicPr>
            <a:picLocks noChangeAspect="1"/>
          </p:cNvPicPr>
          <p:nvPr/>
        </p:nvPicPr>
        <p:blipFill>
          <a:blip r:embed="rId2"/>
          <a:stretch>
            <a:fillRect/>
          </a:stretch>
        </p:blipFill>
        <p:spPr>
          <a:xfrm>
            <a:off x="7301344" y="212982"/>
            <a:ext cx="3416135" cy="6345641"/>
          </a:xfrm>
          <a:prstGeom prst="rect">
            <a:avLst/>
          </a:prstGeom>
        </p:spPr>
      </p:pic>
    </p:spTree>
    <p:extLst>
      <p:ext uri="{BB962C8B-B14F-4D97-AF65-F5344CB8AC3E}">
        <p14:creationId xmlns:p14="http://schemas.microsoft.com/office/powerpoint/2010/main" val="3677009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4: TRIP TOOLS</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Plan your next trip</a:t>
            </a:r>
            <a:br>
              <a:rPr lang="en-US" sz="4500" dirty="0">
                <a:solidFill>
                  <a:srgbClr val="006598"/>
                </a:solidFill>
              </a:rPr>
            </a:br>
            <a:r>
              <a:rPr lang="en-US" sz="4500" dirty="0">
                <a:solidFill>
                  <a:srgbClr val="006598"/>
                </a:solidFill>
              </a:rPr>
              <a:t>before you leave —</a:t>
            </a:r>
            <a:br>
              <a:rPr lang="en-US" sz="4500" dirty="0">
                <a:solidFill>
                  <a:srgbClr val="006598"/>
                </a:solidFill>
              </a:rPr>
            </a:br>
            <a:r>
              <a:rPr lang="en-US" sz="4500" dirty="0">
                <a:solidFill>
                  <a:srgbClr val="006598"/>
                </a:solidFill>
              </a:rPr>
              <a:t>Trip Tools include</a:t>
            </a:r>
            <a:br>
              <a:rPr lang="en-US" sz="4500" dirty="0">
                <a:solidFill>
                  <a:srgbClr val="006598"/>
                </a:solidFill>
              </a:rPr>
            </a:br>
            <a:r>
              <a:rPr lang="en-US" sz="4500" dirty="0">
                <a:solidFill>
                  <a:srgbClr val="006598"/>
                </a:solidFill>
              </a:rPr>
              <a:t>real-time information</a:t>
            </a:r>
          </a:p>
        </p:txBody>
      </p:sp>
      <p:pic>
        <p:nvPicPr>
          <p:cNvPr id="3" name="Picture 2" descr="A smartphone showing the Routes screen.  The Arrival Time tab is selected. ">
            <a:extLst>
              <a:ext uri="{FF2B5EF4-FFF2-40B4-BE49-F238E27FC236}">
                <a16:creationId xmlns:a16="http://schemas.microsoft.com/office/drawing/2014/main" id="{FB1B7416-24E3-A8CC-95F8-78268B28A2CF}"/>
              </a:ext>
            </a:extLst>
          </p:cNvPr>
          <p:cNvPicPr>
            <a:picLocks noChangeAspect="1"/>
          </p:cNvPicPr>
          <p:nvPr/>
        </p:nvPicPr>
        <p:blipFill>
          <a:blip r:embed="rId2"/>
          <a:stretch>
            <a:fillRect/>
          </a:stretch>
        </p:blipFill>
        <p:spPr>
          <a:xfrm>
            <a:off x="7261762" y="258248"/>
            <a:ext cx="3541484" cy="6275432"/>
          </a:xfrm>
          <a:prstGeom prst="rect">
            <a:avLst/>
          </a:prstGeom>
        </p:spPr>
      </p:pic>
    </p:spTree>
    <p:extLst>
      <p:ext uri="{BB962C8B-B14F-4D97-AF65-F5344CB8AC3E}">
        <p14:creationId xmlns:p14="http://schemas.microsoft.com/office/powerpoint/2010/main" val="3753519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CB037E-B483-8C6D-13CC-EE3CC4830FF7}"/>
              </a:ext>
            </a:extLst>
          </p:cNvPr>
          <p:cNvSpPr txBox="1">
            <a:spLocks noGrp="1"/>
          </p:cNvSpPr>
          <p:nvPr>
            <p:ph type="title" idx="4294967295"/>
          </p:nvPr>
        </p:nvSpPr>
        <p:spPr>
          <a:xfrm>
            <a:off x="838200" y="2740191"/>
            <a:ext cx="10515600" cy="1325563"/>
          </a:xfrm>
          <a:prstGeom prst="rect">
            <a:avLst/>
          </a:prstGeom>
          <a:noFill/>
          <a:ln>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How to Load Cash Value</a:t>
            </a:r>
          </a:p>
        </p:txBody>
      </p:sp>
      <p:sp>
        <p:nvSpPr>
          <p:cNvPr id="3" name="TextBox 2">
            <a:extLst>
              <a:ext uri="{FF2B5EF4-FFF2-40B4-BE49-F238E27FC236}">
                <a16:creationId xmlns:a16="http://schemas.microsoft.com/office/drawing/2014/main" id="{92BF86F2-66A1-6BDB-71A7-3230B6A62B80}"/>
              </a:ext>
            </a:extLst>
          </p:cNvPr>
          <p:cNvSpPr txBox="1"/>
          <p:nvPr/>
        </p:nvSpPr>
        <p:spPr>
          <a:xfrm>
            <a:off x="838200" y="1849562"/>
            <a:ext cx="10661374" cy="1043608"/>
          </a:xfrm>
          <a:prstGeom prst="rect">
            <a:avLst/>
          </a:prstGeom>
          <a:ln>
            <a:solidFill>
              <a:schemeClr val="bg1"/>
            </a:solidFill>
          </a:ln>
        </p:spPr>
        <p:txBody>
          <a:bodyPr vert="horz" wrap="square" lIns="91440" tIns="45720" rIns="91440" bIns="45720" rtlCol="0" anchor="ctr">
            <a:normAutofit/>
          </a:bodyPr>
          <a:lstStyle/>
          <a:p>
            <a:pPr algn="ctr"/>
            <a:r>
              <a:rPr lang="en-US" sz="4000" b="1" dirty="0">
                <a:solidFill>
                  <a:schemeClr val="bg1"/>
                </a:solidFill>
                <a:latin typeface="Arial" panose="020B0604020202020204" pitchFamily="34" charset="0"/>
                <a:cs typeface="Arial" panose="020B0604020202020204" pitchFamily="34" charset="0"/>
              </a:rPr>
              <a:t>LOAD CASH VALUE:</a:t>
            </a:r>
            <a:endParaRPr lang="en-US" sz="4000" spc="-15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278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D8E28B-01BD-E335-B713-3402F3BCC1B3}"/>
              </a:ext>
            </a:extLst>
          </p:cNvPr>
          <p:cNvSpPr>
            <a:spLocks noGrp="1"/>
          </p:cNvSpPr>
          <p:nvPr>
            <p:ph type="title"/>
          </p:nvPr>
        </p:nvSpPr>
        <p:spPr>
          <a:xfrm>
            <a:off x="838200" y="365125"/>
            <a:ext cx="10515600" cy="1325563"/>
          </a:xfrm>
        </p:spPr>
        <p:txBody>
          <a:bodyPr>
            <a:normAutofit/>
          </a:bodyPr>
          <a:lstStyle/>
          <a:p>
            <a:r>
              <a:rPr lang="en-US" sz="4000" b="1" spc="-150" dirty="0">
                <a:solidFill>
                  <a:schemeClr val="tx1">
                    <a:lumMod val="50000"/>
                    <a:lumOff val="50000"/>
                  </a:schemeClr>
                </a:solidFill>
              </a:rPr>
              <a:t>STEP 1</a:t>
            </a:r>
          </a:p>
        </p:txBody>
      </p:sp>
      <p:sp>
        <p:nvSpPr>
          <p:cNvPr id="7" name="Content Placeholder 2">
            <a:extLst>
              <a:ext uri="{FF2B5EF4-FFF2-40B4-BE49-F238E27FC236}">
                <a16:creationId xmlns:a16="http://schemas.microsoft.com/office/drawing/2014/main" id="{1B9993BA-BC80-0E6C-30A5-8EFB3B943B16}"/>
              </a:ext>
            </a:extLst>
          </p:cNvPr>
          <p:cNvSpPr>
            <a:spLocks noGrp="1"/>
          </p:cNvSpPr>
          <p:nvPr>
            <p:ph idx="1"/>
          </p:nvPr>
        </p:nvSpPr>
        <p:spPr>
          <a:xfrm>
            <a:off x="838200" y="1690688"/>
            <a:ext cx="6381997" cy="3178195"/>
          </a:xfrm>
        </p:spPr>
        <p:txBody>
          <a:bodyPr>
            <a:noAutofit/>
          </a:bodyPr>
          <a:lstStyle/>
          <a:p>
            <a:pPr marL="0" indent="0">
              <a:lnSpc>
                <a:spcPct val="100000"/>
              </a:lnSpc>
              <a:buNone/>
            </a:pPr>
            <a:r>
              <a:rPr lang="en-US" sz="4500" dirty="0">
                <a:solidFill>
                  <a:srgbClr val="006598"/>
                </a:solidFill>
              </a:rPr>
              <a:t>Open the Clipper </a:t>
            </a:r>
            <a:br>
              <a:rPr lang="en-US" sz="4500" dirty="0">
                <a:solidFill>
                  <a:srgbClr val="006598"/>
                </a:solidFill>
              </a:rPr>
            </a:br>
            <a:r>
              <a:rPr lang="en-US" sz="4500" dirty="0">
                <a:solidFill>
                  <a:srgbClr val="006598"/>
                </a:solidFill>
              </a:rPr>
              <a:t>App and sign in to </a:t>
            </a:r>
            <a:br>
              <a:rPr lang="en-US" sz="4500" dirty="0">
                <a:solidFill>
                  <a:srgbClr val="006598"/>
                </a:solidFill>
              </a:rPr>
            </a:br>
            <a:r>
              <a:rPr lang="en-US" sz="4500" dirty="0">
                <a:solidFill>
                  <a:srgbClr val="006598"/>
                </a:solidFill>
              </a:rPr>
              <a:t>your account</a:t>
            </a:r>
          </a:p>
        </p:txBody>
      </p:sp>
      <p:sp>
        <p:nvSpPr>
          <p:cNvPr id="8" name="TextBox 7">
            <a:extLst>
              <a:ext uri="{FF2B5EF4-FFF2-40B4-BE49-F238E27FC236}">
                <a16:creationId xmlns:a16="http://schemas.microsoft.com/office/drawing/2014/main" id="{F129589E-E6F6-E647-3586-9CA37D08AC47}"/>
              </a:ext>
            </a:extLst>
          </p:cNvPr>
          <p:cNvSpPr txBox="1"/>
          <p:nvPr/>
        </p:nvSpPr>
        <p:spPr>
          <a:xfrm>
            <a:off x="838200" y="5825361"/>
            <a:ext cx="5198165" cy="775252"/>
          </a:xfrm>
          <a:prstGeom prst="rect">
            <a:avLst/>
          </a:prstGeom>
        </p:spPr>
        <p:txBody>
          <a:bodyPr vert="horz" wrap="square" lIns="91440" tIns="45720" rIns="91440" bIns="45720" rtlCol="0" anchor="ctr">
            <a:normAutofit/>
          </a:bodyPr>
          <a:lstStyle/>
          <a:p>
            <a:r>
              <a:rPr lang="en-US" b="1" spc="-150" dirty="0">
                <a:solidFill>
                  <a:schemeClr val="tx1">
                    <a:lumMod val="50000"/>
                    <a:lumOff val="50000"/>
                  </a:schemeClr>
                </a:solidFill>
                <a:latin typeface="Arial" panose="020B0604020202020204" pitchFamily="34" charset="0"/>
                <a:cs typeface="Arial" panose="020B0604020202020204" pitchFamily="34" charset="0"/>
              </a:rPr>
              <a:t>APP FEATURE: LOAD CASH VALUE</a:t>
            </a:r>
          </a:p>
        </p:txBody>
      </p:sp>
      <p:pic>
        <p:nvPicPr>
          <p:cNvPr id="4" name="Picture 3" descr="A smartphone with the Clipper Card sign-in screen showing.  The Sign-in button is indicated.  ">
            <a:extLst>
              <a:ext uri="{FF2B5EF4-FFF2-40B4-BE49-F238E27FC236}">
                <a16:creationId xmlns:a16="http://schemas.microsoft.com/office/drawing/2014/main" id="{47A4949C-5F8E-2B9E-C5E6-FBB3D7A5047B}"/>
              </a:ext>
            </a:extLst>
          </p:cNvPr>
          <p:cNvPicPr>
            <a:picLocks noChangeAspect="1"/>
          </p:cNvPicPr>
          <p:nvPr/>
        </p:nvPicPr>
        <p:blipFill>
          <a:blip r:embed="rId2"/>
          <a:stretch>
            <a:fillRect/>
          </a:stretch>
        </p:blipFill>
        <p:spPr>
          <a:xfrm>
            <a:off x="6939200" y="193942"/>
            <a:ext cx="3623035" cy="6298933"/>
          </a:xfrm>
          <a:prstGeom prst="rect">
            <a:avLst/>
          </a:prstGeom>
        </p:spPr>
      </p:pic>
      <p:sp>
        <p:nvSpPr>
          <p:cNvPr id="3" name="Oval 2" descr="Oval to indicate the sign-in button on the Clipper sign-in screen image.">
            <a:extLst>
              <a:ext uri="{FF2B5EF4-FFF2-40B4-BE49-F238E27FC236}">
                <a16:creationId xmlns:a16="http://schemas.microsoft.com/office/drawing/2014/main" id="{0814CDE4-E305-C89C-936D-65B552F0B6AD}"/>
              </a:ext>
            </a:extLst>
          </p:cNvPr>
          <p:cNvSpPr/>
          <p:nvPr/>
        </p:nvSpPr>
        <p:spPr>
          <a:xfrm>
            <a:off x="8594050" y="3855930"/>
            <a:ext cx="825524" cy="825524"/>
          </a:xfrm>
          <a:prstGeom prst="ellipse">
            <a:avLst/>
          </a:prstGeom>
          <a:noFill/>
          <a:ln w="76200">
            <a:solidFill>
              <a:srgbClr val="03AFF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9727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sz="4000" spc="-150" dirty="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83fb265-a13f-401d-81d2-b87eeda79e8c" xsi:nil="true"/>
    <lcf76f155ced4ddcb4097134ff3c332f xmlns="45b6d5cc-04bc-401c-b88d-d63a9a6628f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8629514C7875045BB287EC363F78539" ma:contentTypeVersion="15" ma:contentTypeDescription="Create a new document." ma:contentTypeScope="" ma:versionID="f4faec077c7ae443fb3e0e6f0a63a4a9">
  <xsd:schema xmlns:xsd="http://www.w3.org/2001/XMLSchema" xmlns:xs="http://www.w3.org/2001/XMLSchema" xmlns:p="http://schemas.microsoft.com/office/2006/metadata/properties" xmlns:ns2="45b6d5cc-04bc-401c-b88d-d63a9a6628f6" xmlns:ns3="483fb265-a13f-401d-81d2-b87eeda79e8c" targetNamespace="http://schemas.microsoft.com/office/2006/metadata/properties" ma:root="true" ma:fieldsID="35afe93eb82629411bdf23655d90729f" ns2:_="" ns3:_="">
    <xsd:import namespace="45b6d5cc-04bc-401c-b88d-d63a9a6628f6"/>
    <xsd:import namespace="483fb265-a13f-401d-81d2-b87eeda79e8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b6d5cc-04bc-401c-b88d-d63a9a6628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c74b6b4-4e4f-4ab2-a580-813493e010f5"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3fb265-a13f-401d-81d2-b87eeda79e8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4f609f6-4678-4a67-8a8d-768984c8397a}" ma:internalName="TaxCatchAll" ma:showField="CatchAllData" ma:web="483fb265-a13f-401d-81d2-b87eeda79e8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2E3EEC-BEB1-4BBA-A48D-B75F3D2D7E12}">
  <ds:schemaRefs>
    <ds:schemaRef ds:uri="http://schemas.microsoft.com/office/2006/metadata/properties"/>
    <ds:schemaRef ds:uri="http://schemas.microsoft.com/office/infopath/2007/PartnerControls"/>
    <ds:schemaRef ds:uri="483fb265-a13f-401d-81d2-b87eeda79e8c"/>
    <ds:schemaRef ds:uri="45b6d5cc-04bc-401c-b88d-d63a9a6628f6"/>
  </ds:schemaRefs>
</ds:datastoreItem>
</file>

<file path=customXml/itemProps2.xml><?xml version="1.0" encoding="utf-8"?>
<ds:datastoreItem xmlns:ds="http://schemas.openxmlformats.org/officeDocument/2006/customXml" ds:itemID="{D66448A9-E5B5-48EB-B64C-556248118F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b6d5cc-04bc-401c-b88d-d63a9a6628f6"/>
    <ds:schemaRef ds:uri="483fb265-a13f-401d-81d2-b87eeda79e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8AAEF27-95B0-4901-AF50-E1FE22F3FA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1944</TotalTime>
  <Words>1052</Words>
  <Application>Microsoft Office PowerPoint</Application>
  <PresentationFormat>Widescreen</PresentationFormat>
  <Paragraphs>167</Paragraphs>
  <Slides>55</Slides>
  <Notes>1</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Clipper App: Tools and Features</vt:lpstr>
      <vt:lpstr>EXISTING IN-APP FEATURES:</vt:lpstr>
      <vt:lpstr>TIP</vt:lpstr>
      <vt:lpstr>1: LOAD CASH VALUE</vt:lpstr>
      <vt:lpstr>2: LOAD A TRANSIT PASS</vt:lpstr>
      <vt:lpstr>3: MANAGE AUTOLOAD</vt:lpstr>
      <vt:lpstr>4: TRIP TOOLS</vt:lpstr>
      <vt:lpstr>How to Load Cash Value</vt:lpstr>
      <vt:lpstr>STEP 1</vt:lpstr>
      <vt:lpstr>STEP 1</vt:lpstr>
      <vt:lpstr>STEP 2</vt:lpstr>
      <vt:lpstr>Note on How to Access Multiple Cards</vt:lpstr>
      <vt:lpstr>STEP 3</vt:lpstr>
      <vt:lpstr>STEP 3</vt:lpstr>
      <vt:lpstr>STEP 4</vt:lpstr>
      <vt:lpstr>STEP 5</vt:lpstr>
      <vt:lpstr>STEP 6</vt:lpstr>
      <vt:lpstr>LOAD PASSES:</vt:lpstr>
      <vt:lpstr>STEP 1</vt:lpstr>
      <vt:lpstr>STEP 2</vt:lpstr>
      <vt:lpstr>Note on How to Access Multiple Cards</vt:lpstr>
      <vt:lpstr>STEP 2</vt:lpstr>
      <vt:lpstr>STEP 3</vt:lpstr>
      <vt:lpstr>STEP 3</vt:lpstr>
      <vt:lpstr>STEP 3</vt:lpstr>
      <vt:lpstr>Note on Use of Zone and Station Tabs</vt:lpstr>
      <vt:lpstr>STEP 4</vt:lpstr>
      <vt:lpstr>STEP 5</vt:lpstr>
      <vt:lpstr>How to Manage Autoload</vt:lpstr>
      <vt:lpstr>STEP 1</vt:lpstr>
      <vt:lpstr>STEP 2</vt:lpstr>
      <vt:lpstr>Note on How to Access Multiple Cards</vt:lpstr>
      <vt:lpstr>STEP 3</vt:lpstr>
      <vt:lpstr>Manage Autoload</vt:lpstr>
      <vt:lpstr>STEP 1</vt:lpstr>
      <vt:lpstr>STEP 2</vt:lpstr>
      <vt:lpstr>STEP 3</vt:lpstr>
      <vt:lpstr>STEP 4</vt:lpstr>
      <vt:lpstr>STEP 1</vt:lpstr>
      <vt:lpstr>STEP 2</vt:lpstr>
      <vt:lpstr>STEP 2</vt:lpstr>
      <vt:lpstr>STEP 3</vt:lpstr>
      <vt:lpstr>STEP 3</vt:lpstr>
      <vt:lpstr>STEP 4</vt:lpstr>
      <vt:lpstr>TRIP TOOLS:</vt:lpstr>
      <vt:lpstr>STEP 1</vt:lpstr>
      <vt:lpstr>STEP 2</vt:lpstr>
      <vt:lpstr>STEP 2</vt:lpstr>
      <vt:lpstr>STEP 3</vt:lpstr>
      <vt:lpstr>Customizable Features</vt:lpstr>
      <vt:lpstr>Customizations: Time</vt:lpstr>
      <vt:lpstr>Customizations: Options </vt:lpstr>
      <vt:lpstr>Options for Viewing Routes</vt:lpstr>
      <vt:lpstr>STEP 4</vt:lpstr>
      <vt:lpstr>Accessing More Information on the Website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Clipper App: XX</dc:title>
  <dc:creator>Madeleine Salem</dc:creator>
  <cp:lastModifiedBy>Julia P</cp:lastModifiedBy>
  <cp:revision>62</cp:revision>
  <cp:lastPrinted>2024-02-20T22:15:44Z</cp:lastPrinted>
  <dcterms:created xsi:type="dcterms:W3CDTF">2024-02-20T18:17:01Z</dcterms:created>
  <dcterms:modified xsi:type="dcterms:W3CDTF">2024-04-19T20:26:52Z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0x01010058629514C7875045BB287EC363F78539</vt:lpwstr>
  </property>
  <property fmtid="{D5CDD505-2E9C-101B-9397-08002B2CF9AE}" pid="3" name="MediaServiceImageTags">
    <vt:lpwstr/>
  </property>
</Properties>
</file>